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6" r:id="rId1"/>
  </p:sldMasterIdLst>
  <p:notesMasterIdLst>
    <p:notesMasterId r:id="rId29"/>
  </p:notesMasterIdLst>
  <p:sldIdLst>
    <p:sldId id="256" r:id="rId2"/>
    <p:sldId id="273" r:id="rId3"/>
    <p:sldId id="348" r:id="rId4"/>
    <p:sldId id="356" r:id="rId5"/>
    <p:sldId id="286" r:id="rId6"/>
    <p:sldId id="258" r:id="rId7"/>
    <p:sldId id="259" r:id="rId8"/>
    <p:sldId id="325" r:id="rId9"/>
    <p:sldId id="323" r:id="rId10"/>
    <p:sldId id="324" r:id="rId11"/>
    <p:sldId id="349" r:id="rId12"/>
    <p:sldId id="350" r:id="rId13"/>
    <p:sldId id="351" r:id="rId14"/>
    <p:sldId id="355" r:id="rId15"/>
    <p:sldId id="267" r:id="rId16"/>
    <p:sldId id="352" r:id="rId17"/>
    <p:sldId id="269" r:id="rId18"/>
    <p:sldId id="353" r:id="rId19"/>
    <p:sldId id="275" r:id="rId20"/>
    <p:sldId id="354" r:id="rId21"/>
    <p:sldId id="270" r:id="rId22"/>
    <p:sldId id="277" r:id="rId23"/>
    <p:sldId id="278" r:id="rId24"/>
    <p:sldId id="280" r:id="rId25"/>
    <p:sldId id="281" r:id="rId26"/>
    <p:sldId id="282" r:id="rId27"/>
    <p:sldId id="276" r:id="rId28"/>
  </p:sldIdLst>
  <p:sldSz cx="12192000" cy="6858000"/>
  <p:notesSz cx="7023100" cy="9309100"/>
  <p:embeddedFontLst>
    <p:embeddedFont>
      <p:font typeface="Algerian" panose="04020705040A02060702" pitchFamily="82" charset="0"/>
      <p:regular r:id="rId30"/>
    </p:embeddedFont>
    <p:embeddedFont>
      <p:font typeface="Arial Narrow" panose="020B0606020202030204" pitchFamily="34" charset="0"/>
      <p:regular r:id="rId31"/>
      <p:bold r:id="rId32"/>
      <p:italic r:id="rId33"/>
      <p:boldItalic r:id="rId34"/>
    </p:embeddedFont>
    <p:embeddedFont>
      <p:font typeface="Tahoma" panose="020B0604030504040204" pitchFamily="34" charset="0"/>
      <p:regular r:id="rId35"/>
      <p:bold r:id="rId36"/>
    </p:embeddedFont>
    <p:embeddedFont>
      <p:font typeface="Tempus Sans ITC" panose="04020404030D07020202" pitchFamily="82" charset="0"/>
      <p:regular r:id="rId3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E8EEF8"/>
    <a:srgbClr val="FF0000"/>
    <a:srgbClr val="00FF00"/>
    <a:srgbClr val="00FFFF"/>
    <a:srgbClr val="777777"/>
    <a:srgbClr val="008000"/>
    <a:srgbClr val="00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21" autoAdjust="0"/>
    <p:restoredTop sz="94660"/>
  </p:normalViewPr>
  <p:slideViewPr>
    <p:cSldViewPr>
      <p:cViewPr varScale="1">
        <p:scale>
          <a:sx n="57" d="100"/>
          <a:sy n="57" d="100"/>
        </p:scale>
        <p:origin x="684" y="36"/>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C49CED12-206A-41B4-B42C-F08BE7AEABAE}" type="datetimeFigureOut">
              <a:rPr lang="en-US" smtClean="0"/>
              <a:t>8/16/2024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4823A15-0BBF-41E3-9151-A9A17AB06B77}" type="slidenum">
              <a:rPr lang="en-US" smtClean="0"/>
              <a:t>‹#›</a:t>
            </a:fld>
            <a:endParaRPr lang="en-US"/>
          </a:p>
        </p:txBody>
      </p:sp>
    </p:spTree>
    <p:extLst>
      <p:ext uri="{BB962C8B-B14F-4D97-AF65-F5344CB8AC3E}">
        <p14:creationId xmlns:p14="http://schemas.microsoft.com/office/powerpoint/2010/main" val="4183470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artifacts symbolizing the captivity, return, and years of silence. </a:t>
            </a:r>
          </a:p>
          <a:p>
            <a:r>
              <a:rPr lang="en-US" dirty="0"/>
              <a:t>This clay tablet from the Babylonian Chronicle (left) details major events in the Babylonian empire.  Each year is separated by a line.  This tablet records the exploits of Nebuchadnezzar from 605 to 594 BC, and specifically mentions taking captives and tribute from Jerusalem.  </a:t>
            </a:r>
          </a:p>
          <a:p>
            <a:r>
              <a:rPr lang="en-US" dirty="0"/>
              <a:t>The Cyrus </a:t>
            </a:r>
            <a:r>
              <a:rPr lang="en-US" dirty="0" err="1"/>
              <a:t>Cylindar</a:t>
            </a:r>
            <a:r>
              <a:rPr lang="en-US" dirty="0"/>
              <a:t> (center, circa 530 B.C.) records the policy of Cyrus of Persia to allow captive nations to return to their homelands and rebuild the cities and temples.  The Bible prophecies that Cyrus would do this 100 years before he was born (Isaiah 44:28).  </a:t>
            </a:r>
          </a:p>
          <a:p>
            <a:r>
              <a:rPr lang="en-US" dirty="0"/>
              <a:t>The Rosetta Stone (right) is a granodiorite stele, found in 1799, inscribed with three versions of a decree issued at Memphis, Egypt, in 196 BC during the Ptolemaic dynasty on behalf of King Ptolemy V. The top and middle texts are in Ancient Egyptian using hieroglyphic script and demotic scripts, respectively, while the bottom is in Ancient Greek. As the decree has only minor differences between the three versions, the Rosetta Stone proved to be the key to deciphering Egyptian hieroglyphs, thereby opening a window into ancient Egyptian history.</a:t>
            </a:r>
          </a:p>
        </p:txBody>
      </p:sp>
      <p:sp>
        <p:nvSpPr>
          <p:cNvPr id="4" name="Slide Number Placeholder 3"/>
          <p:cNvSpPr>
            <a:spLocks noGrp="1"/>
          </p:cNvSpPr>
          <p:nvPr>
            <p:ph type="sldNum" sz="quarter" idx="5"/>
          </p:nvPr>
        </p:nvSpPr>
        <p:spPr/>
        <p:txBody>
          <a:bodyPr/>
          <a:lstStyle/>
          <a:p>
            <a:fld id="{74823A15-0BBF-41E3-9151-A9A17AB06B77}" type="slidenum">
              <a:rPr lang="en-US" smtClean="0"/>
              <a:t>1</a:t>
            </a:fld>
            <a:endParaRPr lang="en-US"/>
          </a:p>
        </p:txBody>
      </p:sp>
    </p:spTree>
    <p:extLst>
      <p:ext uri="{BB962C8B-B14F-4D97-AF65-F5344CB8AC3E}">
        <p14:creationId xmlns:p14="http://schemas.microsoft.com/office/powerpoint/2010/main" val="3752844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23A15-0BBF-41E3-9151-A9A17AB06B77}" type="slidenum">
              <a:rPr lang="en-US" smtClean="0"/>
              <a:t>10</a:t>
            </a:fld>
            <a:endParaRPr lang="en-US"/>
          </a:p>
        </p:txBody>
      </p:sp>
    </p:spTree>
    <p:extLst>
      <p:ext uri="{BB962C8B-B14F-4D97-AF65-F5344CB8AC3E}">
        <p14:creationId xmlns:p14="http://schemas.microsoft.com/office/powerpoint/2010/main" val="1387236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23A15-0BBF-41E3-9151-A9A17AB06B77}" type="slidenum">
              <a:rPr lang="en-US" smtClean="0"/>
              <a:t>11</a:t>
            </a:fld>
            <a:endParaRPr lang="en-US"/>
          </a:p>
        </p:txBody>
      </p:sp>
    </p:spTree>
    <p:extLst>
      <p:ext uri="{BB962C8B-B14F-4D97-AF65-F5344CB8AC3E}">
        <p14:creationId xmlns:p14="http://schemas.microsoft.com/office/powerpoint/2010/main" val="658476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23A15-0BBF-41E3-9151-A9A17AB06B77}" type="slidenum">
              <a:rPr lang="en-US" smtClean="0"/>
              <a:t>12</a:t>
            </a:fld>
            <a:endParaRPr lang="en-US"/>
          </a:p>
        </p:txBody>
      </p:sp>
    </p:spTree>
    <p:extLst>
      <p:ext uri="{BB962C8B-B14F-4D97-AF65-F5344CB8AC3E}">
        <p14:creationId xmlns:p14="http://schemas.microsoft.com/office/powerpoint/2010/main" val="2986023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23A15-0BBF-41E3-9151-A9A17AB06B77}" type="slidenum">
              <a:rPr lang="en-US" smtClean="0"/>
              <a:t>13</a:t>
            </a:fld>
            <a:endParaRPr lang="en-US"/>
          </a:p>
        </p:txBody>
      </p:sp>
    </p:spTree>
    <p:extLst>
      <p:ext uri="{BB962C8B-B14F-4D97-AF65-F5344CB8AC3E}">
        <p14:creationId xmlns:p14="http://schemas.microsoft.com/office/powerpoint/2010/main" val="687028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23A15-0BBF-41E3-9151-A9A17AB06B77}" type="slidenum">
              <a:rPr lang="en-US" smtClean="0"/>
              <a:t>14</a:t>
            </a:fld>
            <a:endParaRPr lang="en-US"/>
          </a:p>
        </p:txBody>
      </p:sp>
    </p:spTree>
    <p:extLst>
      <p:ext uri="{BB962C8B-B14F-4D97-AF65-F5344CB8AC3E}">
        <p14:creationId xmlns:p14="http://schemas.microsoft.com/office/powerpoint/2010/main" val="2972897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9FA4A4B-2710-4EF1-9D27-C40BA72539AB}"/>
              </a:ext>
            </a:extLst>
          </p:cNvPr>
          <p:cNvSpPr>
            <a:spLocks noGrp="1" noChangeArrowheads="1"/>
          </p:cNvSpPr>
          <p:nvPr>
            <p:ph type="sldNum" sz="quarter" idx="5"/>
          </p:nvPr>
        </p:nvSpPr>
        <p:spPr>
          <a:ln/>
        </p:spPr>
        <p:txBody>
          <a:bodyPr/>
          <a:lstStyle/>
          <a:p>
            <a:fld id="{68F05D28-42C3-4FDD-8537-A8A16AD5AD9A}" type="slidenum">
              <a:rPr lang="en-US" altLang="en-US"/>
              <a:pPr/>
              <a:t>15</a:t>
            </a:fld>
            <a:endParaRPr lang="en-US" altLang="en-US"/>
          </a:p>
        </p:txBody>
      </p:sp>
      <p:sp>
        <p:nvSpPr>
          <p:cNvPr id="109570" name="Rectangle 2">
            <a:extLst>
              <a:ext uri="{FF2B5EF4-FFF2-40B4-BE49-F238E27FC236}">
                <a16:creationId xmlns:a16="http://schemas.microsoft.com/office/drawing/2014/main" id="{124CC3E6-C2C9-4A36-85E6-01739E9DA29C}"/>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BD0E58E3-26D0-4375-A95A-9B5C9D162E06}"/>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33863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A6A970-9523-4F1F-8799-FD69CB4BEE4D}"/>
              </a:ext>
            </a:extLst>
          </p:cNvPr>
          <p:cNvSpPr>
            <a:spLocks noGrp="1" noChangeArrowheads="1"/>
          </p:cNvSpPr>
          <p:nvPr>
            <p:ph type="sldNum" sz="quarter" idx="5"/>
          </p:nvPr>
        </p:nvSpPr>
        <p:spPr>
          <a:ln/>
        </p:spPr>
        <p:txBody>
          <a:bodyPr/>
          <a:lstStyle/>
          <a:p>
            <a:fld id="{7A1D54C8-7CF2-4401-B369-FE8FB0D55B35}" type="slidenum">
              <a:rPr lang="en-US" altLang="en-US"/>
              <a:pPr/>
              <a:t>16</a:t>
            </a:fld>
            <a:endParaRPr lang="en-US" altLang="en-US"/>
          </a:p>
        </p:txBody>
      </p:sp>
      <p:sp>
        <p:nvSpPr>
          <p:cNvPr id="111618" name="Rectangle 2">
            <a:extLst>
              <a:ext uri="{FF2B5EF4-FFF2-40B4-BE49-F238E27FC236}">
                <a16:creationId xmlns:a16="http://schemas.microsoft.com/office/drawing/2014/main" id="{CE5A56A6-38AE-4D49-B69C-5E99C06CD146}"/>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760EA462-F6FD-4E5F-B603-5E0635B6220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09860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CFE1C-94F3-4767-BE94-E9E888BB8E76}"/>
              </a:ext>
            </a:extLst>
          </p:cNvPr>
          <p:cNvSpPr>
            <a:spLocks noGrp="1" noChangeArrowheads="1"/>
          </p:cNvSpPr>
          <p:nvPr>
            <p:ph type="sldNum" sz="quarter" idx="5"/>
          </p:nvPr>
        </p:nvSpPr>
        <p:spPr>
          <a:ln/>
        </p:spPr>
        <p:txBody>
          <a:bodyPr/>
          <a:lstStyle/>
          <a:p>
            <a:fld id="{EF87EB6A-05E3-414D-8795-4C48DCCA1C0D}" type="slidenum">
              <a:rPr lang="en-US" altLang="en-US"/>
              <a:pPr/>
              <a:t>17</a:t>
            </a:fld>
            <a:endParaRPr lang="en-US" altLang="en-US"/>
          </a:p>
        </p:txBody>
      </p:sp>
      <p:sp>
        <p:nvSpPr>
          <p:cNvPr id="113666" name="Rectangle 2">
            <a:extLst>
              <a:ext uri="{FF2B5EF4-FFF2-40B4-BE49-F238E27FC236}">
                <a16:creationId xmlns:a16="http://schemas.microsoft.com/office/drawing/2014/main" id="{1A9228B7-D4FE-45AA-999A-051E7FAF5E91}"/>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04532461-0A04-4259-A56A-D2F2D0A93B25}"/>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212196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23A15-0BBF-41E3-9151-A9A17AB06B77}" type="slidenum">
              <a:rPr lang="en-US" smtClean="0"/>
              <a:t>18</a:t>
            </a:fld>
            <a:endParaRPr lang="en-US"/>
          </a:p>
        </p:txBody>
      </p:sp>
    </p:spTree>
    <p:extLst>
      <p:ext uri="{BB962C8B-B14F-4D97-AF65-F5344CB8AC3E}">
        <p14:creationId xmlns:p14="http://schemas.microsoft.com/office/powerpoint/2010/main" val="2129599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23A15-0BBF-41E3-9151-A9A17AB06B77}" type="slidenum">
              <a:rPr lang="en-US" smtClean="0"/>
              <a:t>19</a:t>
            </a:fld>
            <a:endParaRPr lang="en-US"/>
          </a:p>
        </p:txBody>
      </p:sp>
    </p:spTree>
    <p:extLst>
      <p:ext uri="{BB962C8B-B14F-4D97-AF65-F5344CB8AC3E}">
        <p14:creationId xmlns:p14="http://schemas.microsoft.com/office/powerpoint/2010/main" val="77603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23A15-0BBF-41E3-9151-A9A17AB06B77}" type="slidenum">
              <a:rPr lang="en-US" smtClean="0"/>
              <a:t>2</a:t>
            </a:fld>
            <a:endParaRPr lang="en-US"/>
          </a:p>
        </p:txBody>
      </p:sp>
    </p:spTree>
    <p:extLst>
      <p:ext uri="{BB962C8B-B14F-4D97-AF65-F5344CB8AC3E}">
        <p14:creationId xmlns:p14="http://schemas.microsoft.com/office/powerpoint/2010/main" val="2601179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23A15-0BBF-41E3-9151-A9A17AB06B77}" type="slidenum">
              <a:rPr lang="en-US" smtClean="0"/>
              <a:t>20</a:t>
            </a:fld>
            <a:endParaRPr lang="en-US"/>
          </a:p>
        </p:txBody>
      </p:sp>
    </p:spTree>
    <p:extLst>
      <p:ext uri="{BB962C8B-B14F-4D97-AF65-F5344CB8AC3E}">
        <p14:creationId xmlns:p14="http://schemas.microsoft.com/office/powerpoint/2010/main" val="582163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23A15-0BBF-41E3-9151-A9A17AB06B77}" type="slidenum">
              <a:rPr lang="en-US" smtClean="0"/>
              <a:t>21</a:t>
            </a:fld>
            <a:endParaRPr lang="en-US"/>
          </a:p>
        </p:txBody>
      </p:sp>
    </p:spTree>
    <p:extLst>
      <p:ext uri="{BB962C8B-B14F-4D97-AF65-F5344CB8AC3E}">
        <p14:creationId xmlns:p14="http://schemas.microsoft.com/office/powerpoint/2010/main" val="762488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7C21A1-9643-4839-BB89-4E2AF6EFB182}" type="slidenum">
              <a:rPr lang="en-US" smtClean="0"/>
              <a:t>22</a:t>
            </a:fld>
            <a:endParaRPr lang="en-US"/>
          </a:p>
        </p:txBody>
      </p:sp>
    </p:spTree>
    <p:extLst>
      <p:ext uri="{BB962C8B-B14F-4D97-AF65-F5344CB8AC3E}">
        <p14:creationId xmlns:p14="http://schemas.microsoft.com/office/powerpoint/2010/main" val="1130146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Psalms 19:10  More to be desired are they than gold, Yea, than much fine gold; Sweeter also than honey and the honeycomb.</a:t>
            </a:r>
          </a:p>
          <a:p>
            <a:r>
              <a:rPr lang="en-US" dirty="0"/>
              <a:t>Psalms 119:103  How sweet are Your words to my taste, Sweeter than honey to my mouth!</a:t>
            </a:r>
          </a:p>
          <a:p>
            <a:r>
              <a:rPr lang="en-US" dirty="0"/>
              <a:t>Jeremiah 15:16  Your words were found, and I ate them, And Your word was to me the joy and rejoicing of my heart; For I am called by Your name, O LORD God of hosts.</a:t>
            </a:r>
          </a:p>
          <a:p>
            <a:endParaRPr lang="en-US" dirty="0"/>
          </a:p>
        </p:txBody>
      </p:sp>
      <p:sp>
        <p:nvSpPr>
          <p:cNvPr id="4" name="Slide Number Placeholder 3"/>
          <p:cNvSpPr>
            <a:spLocks noGrp="1"/>
          </p:cNvSpPr>
          <p:nvPr>
            <p:ph type="sldNum" sz="quarter" idx="10"/>
          </p:nvPr>
        </p:nvSpPr>
        <p:spPr/>
        <p:txBody>
          <a:bodyPr/>
          <a:lstStyle/>
          <a:p>
            <a:fld id="{1E7C21A1-9643-4839-BB89-4E2AF6EFB182}" type="slidenum">
              <a:rPr lang="en-US" smtClean="0"/>
              <a:t>23</a:t>
            </a:fld>
            <a:endParaRPr lang="en-US"/>
          </a:p>
        </p:txBody>
      </p:sp>
    </p:spTree>
    <p:extLst>
      <p:ext uri="{BB962C8B-B14F-4D97-AF65-F5344CB8AC3E}">
        <p14:creationId xmlns:p14="http://schemas.microsoft.com/office/powerpoint/2010/main" val="2761233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Jeremiah 1:18  For, behold, I have made thee this day a fortified city, and an iron pillar, and brazen walls, against the whole land, against the kings of Judah, against the princes thereof, against the priests thereof, and against the people of the land.</a:t>
            </a:r>
          </a:p>
        </p:txBody>
      </p:sp>
      <p:sp>
        <p:nvSpPr>
          <p:cNvPr id="4" name="Slide Number Placeholder 3"/>
          <p:cNvSpPr>
            <a:spLocks noGrp="1"/>
          </p:cNvSpPr>
          <p:nvPr>
            <p:ph type="sldNum" sz="quarter" idx="10"/>
          </p:nvPr>
        </p:nvSpPr>
        <p:spPr/>
        <p:txBody>
          <a:bodyPr/>
          <a:lstStyle/>
          <a:p>
            <a:fld id="{1E7C21A1-9643-4839-BB89-4E2AF6EFB182}" type="slidenum">
              <a:rPr lang="en-US" smtClean="0"/>
              <a:t>24</a:t>
            </a:fld>
            <a:endParaRPr lang="en-US"/>
          </a:p>
        </p:txBody>
      </p:sp>
    </p:spTree>
    <p:extLst>
      <p:ext uri="{BB962C8B-B14F-4D97-AF65-F5344CB8AC3E}">
        <p14:creationId xmlns:p14="http://schemas.microsoft.com/office/powerpoint/2010/main" val="3628200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7C21A1-9643-4839-BB89-4E2AF6EFB182}" type="slidenum">
              <a:rPr lang="en-US" smtClean="0"/>
              <a:t>25</a:t>
            </a:fld>
            <a:endParaRPr lang="en-US"/>
          </a:p>
        </p:txBody>
      </p:sp>
    </p:spTree>
    <p:extLst>
      <p:ext uri="{BB962C8B-B14F-4D97-AF65-F5344CB8AC3E}">
        <p14:creationId xmlns:p14="http://schemas.microsoft.com/office/powerpoint/2010/main" val="2418247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Acts 20:26-27  Therefore I testify to you this day that I am innocent of the blood of all men.  27  For I have not shunned to declare to you the whole counsel of God.</a:t>
            </a:r>
          </a:p>
          <a:p>
            <a:r>
              <a:rPr lang="en-US" dirty="0"/>
              <a:t>1 Timothy 4:16  Take heed to yourself and to the doctrine. Continue in them, for in doing this you will save both yourself and those who hear you.</a:t>
            </a:r>
          </a:p>
          <a:p>
            <a:r>
              <a:rPr lang="en-US" dirty="0"/>
              <a:t>James 5:19-20  Brethren, if anyone among you wanders from the truth, and someone turns him back,  20  let him know that he who turns a sinner from the error of his way will save a soul from death and cover a multitude of sins.</a:t>
            </a:r>
          </a:p>
          <a:p>
            <a:r>
              <a:rPr lang="en-US" dirty="0"/>
              <a:t>1 Peter 2:7-8  Therefore, to you who believe, He is precious; but to those who are disobedient, "THE STONE WHICH THE BUILDERS REJECTED HAS BECOME THE CHIEF CORNERSTONE,"  8  and "A STONE OF STUMBLING AND A ROCK OF OFFENSE." They stumble, being disobedient to the word, to which they also were appointed.</a:t>
            </a:r>
          </a:p>
        </p:txBody>
      </p:sp>
      <p:sp>
        <p:nvSpPr>
          <p:cNvPr id="4" name="Slide Number Placeholder 3"/>
          <p:cNvSpPr>
            <a:spLocks noGrp="1"/>
          </p:cNvSpPr>
          <p:nvPr>
            <p:ph type="sldNum" sz="quarter" idx="10"/>
          </p:nvPr>
        </p:nvSpPr>
        <p:spPr/>
        <p:txBody>
          <a:bodyPr/>
          <a:lstStyle/>
          <a:p>
            <a:fld id="{1E7C21A1-9643-4839-BB89-4E2AF6EFB182}" type="slidenum">
              <a:rPr lang="en-US" smtClean="0"/>
              <a:t>26</a:t>
            </a:fld>
            <a:endParaRPr lang="en-US"/>
          </a:p>
        </p:txBody>
      </p:sp>
    </p:spTree>
    <p:extLst>
      <p:ext uri="{BB962C8B-B14F-4D97-AF65-F5344CB8AC3E}">
        <p14:creationId xmlns:p14="http://schemas.microsoft.com/office/powerpoint/2010/main" val="1366696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23A15-0BBF-41E3-9151-A9A17AB06B77}" type="slidenum">
              <a:rPr lang="en-US" smtClean="0"/>
              <a:t>27</a:t>
            </a:fld>
            <a:endParaRPr lang="en-US"/>
          </a:p>
        </p:txBody>
      </p:sp>
    </p:spTree>
    <p:extLst>
      <p:ext uri="{BB962C8B-B14F-4D97-AF65-F5344CB8AC3E}">
        <p14:creationId xmlns:p14="http://schemas.microsoft.com/office/powerpoint/2010/main" val="2534515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23A15-0BBF-41E3-9151-A9A17AB06B77}" type="slidenum">
              <a:rPr lang="en-US" smtClean="0"/>
              <a:t>3</a:t>
            </a:fld>
            <a:endParaRPr lang="en-US"/>
          </a:p>
        </p:txBody>
      </p:sp>
    </p:spTree>
    <p:extLst>
      <p:ext uri="{BB962C8B-B14F-4D97-AF65-F5344CB8AC3E}">
        <p14:creationId xmlns:p14="http://schemas.microsoft.com/office/powerpoint/2010/main" val="3094587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23A15-0BBF-41E3-9151-A9A17AB06B77}" type="slidenum">
              <a:rPr lang="en-US" smtClean="0"/>
              <a:t>4</a:t>
            </a:fld>
            <a:endParaRPr lang="en-US"/>
          </a:p>
        </p:txBody>
      </p:sp>
    </p:spTree>
    <p:extLst>
      <p:ext uri="{BB962C8B-B14F-4D97-AF65-F5344CB8AC3E}">
        <p14:creationId xmlns:p14="http://schemas.microsoft.com/office/powerpoint/2010/main" val="11836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23A15-0BBF-41E3-9151-A9A17AB06B77}" type="slidenum">
              <a:rPr lang="en-US" smtClean="0"/>
              <a:t>5</a:t>
            </a:fld>
            <a:endParaRPr lang="en-US"/>
          </a:p>
        </p:txBody>
      </p:sp>
    </p:spTree>
    <p:extLst>
      <p:ext uri="{BB962C8B-B14F-4D97-AF65-F5344CB8AC3E}">
        <p14:creationId xmlns:p14="http://schemas.microsoft.com/office/powerpoint/2010/main" val="619423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23A15-0BBF-41E3-9151-A9A17AB06B77}" type="slidenum">
              <a:rPr lang="en-US" smtClean="0"/>
              <a:t>6</a:t>
            </a:fld>
            <a:endParaRPr lang="en-US"/>
          </a:p>
        </p:txBody>
      </p:sp>
    </p:spTree>
    <p:extLst>
      <p:ext uri="{BB962C8B-B14F-4D97-AF65-F5344CB8AC3E}">
        <p14:creationId xmlns:p14="http://schemas.microsoft.com/office/powerpoint/2010/main" val="2623339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23A15-0BBF-41E3-9151-A9A17AB06B77}" type="slidenum">
              <a:rPr lang="en-US" smtClean="0"/>
              <a:t>7</a:t>
            </a:fld>
            <a:endParaRPr lang="en-US"/>
          </a:p>
        </p:txBody>
      </p:sp>
    </p:spTree>
    <p:extLst>
      <p:ext uri="{BB962C8B-B14F-4D97-AF65-F5344CB8AC3E}">
        <p14:creationId xmlns:p14="http://schemas.microsoft.com/office/powerpoint/2010/main" val="721348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23A15-0BBF-41E3-9151-A9A17AB06B77}" type="slidenum">
              <a:rPr lang="en-US" smtClean="0"/>
              <a:t>8</a:t>
            </a:fld>
            <a:endParaRPr lang="en-US"/>
          </a:p>
        </p:txBody>
      </p:sp>
    </p:spTree>
    <p:extLst>
      <p:ext uri="{BB962C8B-B14F-4D97-AF65-F5344CB8AC3E}">
        <p14:creationId xmlns:p14="http://schemas.microsoft.com/office/powerpoint/2010/main" val="444343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23A15-0BBF-41E3-9151-A9A17AB06B77}" type="slidenum">
              <a:rPr lang="en-US" smtClean="0"/>
              <a:t>9</a:t>
            </a:fld>
            <a:endParaRPr lang="en-US"/>
          </a:p>
        </p:txBody>
      </p:sp>
    </p:spTree>
    <p:extLst>
      <p:ext uri="{BB962C8B-B14F-4D97-AF65-F5344CB8AC3E}">
        <p14:creationId xmlns:p14="http://schemas.microsoft.com/office/powerpoint/2010/main" val="2153302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D1ED67B-D88D-47E8-8AB0-2BED0A9A3900}" type="slidenum">
              <a:rPr lang="en-US" altLang="en-US" smtClean="0"/>
              <a:pPr/>
              <a:t>‹#›</a:t>
            </a:fld>
            <a:endParaRPr lang="en-US" altLang="en-US"/>
          </a:p>
        </p:txBody>
      </p:sp>
    </p:spTree>
    <p:extLst>
      <p:ext uri="{BB962C8B-B14F-4D97-AF65-F5344CB8AC3E}">
        <p14:creationId xmlns:p14="http://schemas.microsoft.com/office/powerpoint/2010/main" val="71565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F7E2176-1B4D-41F9-801F-60645F1FD317}" type="slidenum">
              <a:rPr lang="en-US" altLang="en-US" smtClean="0"/>
              <a:pPr/>
              <a:t>‹#›</a:t>
            </a:fld>
            <a:endParaRPr lang="en-US" altLang="en-US"/>
          </a:p>
        </p:txBody>
      </p:sp>
    </p:spTree>
    <p:extLst>
      <p:ext uri="{BB962C8B-B14F-4D97-AF65-F5344CB8AC3E}">
        <p14:creationId xmlns:p14="http://schemas.microsoft.com/office/powerpoint/2010/main" val="323127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B8DCA59-56D2-4DAB-8C25-3FD09057B31D}" type="slidenum">
              <a:rPr lang="en-US" altLang="en-US" smtClean="0"/>
              <a:pPr/>
              <a:t>‹#›</a:t>
            </a:fld>
            <a:endParaRPr lang="en-US" altLang="en-US"/>
          </a:p>
        </p:txBody>
      </p:sp>
    </p:spTree>
    <p:extLst>
      <p:ext uri="{BB962C8B-B14F-4D97-AF65-F5344CB8AC3E}">
        <p14:creationId xmlns:p14="http://schemas.microsoft.com/office/powerpoint/2010/main" val="387251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0824E03-DEA3-4424-BDA8-06530E6E5836}" type="slidenum">
              <a:rPr lang="en-US" altLang="en-US" smtClean="0"/>
              <a:pPr/>
              <a:t>‹#›</a:t>
            </a:fld>
            <a:endParaRPr lang="en-US" altLang="en-US"/>
          </a:p>
        </p:txBody>
      </p:sp>
    </p:spTree>
    <p:extLst>
      <p:ext uri="{BB962C8B-B14F-4D97-AF65-F5344CB8AC3E}">
        <p14:creationId xmlns:p14="http://schemas.microsoft.com/office/powerpoint/2010/main" val="111449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7363B03-A26C-41CA-BF11-702798D46DA6}" type="slidenum">
              <a:rPr lang="en-US" altLang="en-US" smtClean="0"/>
              <a:pPr/>
              <a:t>‹#›</a:t>
            </a:fld>
            <a:endParaRPr lang="en-US" altLang="en-US"/>
          </a:p>
        </p:txBody>
      </p:sp>
    </p:spTree>
    <p:extLst>
      <p:ext uri="{BB962C8B-B14F-4D97-AF65-F5344CB8AC3E}">
        <p14:creationId xmlns:p14="http://schemas.microsoft.com/office/powerpoint/2010/main" val="204323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1CE2F5E-CE5C-4636-814F-24B568CAFEB1}" type="slidenum">
              <a:rPr lang="en-US" altLang="en-US" smtClean="0"/>
              <a:pPr/>
              <a:t>‹#›</a:t>
            </a:fld>
            <a:endParaRPr lang="en-US" altLang="en-US"/>
          </a:p>
        </p:txBody>
      </p:sp>
    </p:spTree>
    <p:extLst>
      <p:ext uri="{BB962C8B-B14F-4D97-AF65-F5344CB8AC3E}">
        <p14:creationId xmlns:p14="http://schemas.microsoft.com/office/powerpoint/2010/main" val="2315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7A6E4C06-5AA5-4367-85B9-331F137143BA}" type="slidenum">
              <a:rPr lang="en-US" altLang="en-US" smtClean="0"/>
              <a:pPr/>
              <a:t>‹#›</a:t>
            </a:fld>
            <a:endParaRPr lang="en-US" altLang="en-US"/>
          </a:p>
        </p:txBody>
      </p:sp>
    </p:spTree>
    <p:extLst>
      <p:ext uri="{BB962C8B-B14F-4D97-AF65-F5344CB8AC3E}">
        <p14:creationId xmlns:p14="http://schemas.microsoft.com/office/powerpoint/2010/main" val="3328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49F639CC-D9C7-4DF0-BEF5-A916084C1D5B}" type="slidenum">
              <a:rPr lang="en-US" altLang="en-US" smtClean="0"/>
              <a:pPr/>
              <a:t>‹#›</a:t>
            </a:fld>
            <a:endParaRPr lang="en-US" altLang="en-US"/>
          </a:p>
        </p:txBody>
      </p:sp>
    </p:spTree>
    <p:extLst>
      <p:ext uri="{BB962C8B-B14F-4D97-AF65-F5344CB8AC3E}">
        <p14:creationId xmlns:p14="http://schemas.microsoft.com/office/powerpoint/2010/main" val="368497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7CC4CC37-DB33-434E-8488-F089767D2190}" type="slidenum">
              <a:rPr lang="en-US" altLang="en-US" smtClean="0"/>
              <a:pPr/>
              <a:t>‹#›</a:t>
            </a:fld>
            <a:endParaRPr lang="en-US" altLang="en-US"/>
          </a:p>
        </p:txBody>
      </p:sp>
    </p:spTree>
    <p:extLst>
      <p:ext uri="{BB962C8B-B14F-4D97-AF65-F5344CB8AC3E}">
        <p14:creationId xmlns:p14="http://schemas.microsoft.com/office/powerpoint/2010/main" val="384015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8A2C5704-86B4-469F-B321-5BDAE46760DC}" type="slidenum">
              <a:rPr lang="en-US" altLang="en-US" smtClean="0"/>
              <a:pPr/>
              <a:t>‹#›</a:t>
            </a:fld>
            <a:endParaRPr lang="en-US" altLang="en-US"/>
          </a:p>
        </p:txBody>
      </p:sp>
    </p:spTree>
    <p:extLst>
      <p:ext uri="{BB962C8B-B14F-4D97-AF65-F5344CB8AC3E}">
        <p14:creationId xmlns:p14="http://schemas.microsoft.com/office/powerpoint/2010/main" val="369439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16D1044-1815-4D8F-B421-42669FA5622F}" type="slidenum">
              <a:rPr lang="en-US" altLang="en-US" smtClean="0"/>
              <a:pPr/>
              <a:t>‹#›</a:t>
            </a:fld>
            <a:endParaRPr lang="en-US" altLang="en-US"/>
          </a:p>
        </p:txBody>
      </p:sp>
    </p:spTree>
    <p:extLst>
      <p:ext uri="{BB962C8B-B14F-4D97-AF65-F5344CB8AC3E}">
        <p14:creationId xmlns:p14="http://schemas.microsoft.com/office/powerpoint/2010/main" val="387703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E254D8-E9DC-40C8-963B-C08C59456288}" type="slidenum">
              <a:rPr lang="en-US" altLang="en-US" smtClean="0"/>
              <a:pPr/>
              <a:t>‹#›</a:t>
            </a:fld>
            <a:endParaRPr lang="en-US" altLang="en-US"/>
          </a:p>
        </p:txBody>
      </p:sp>
      <p:grpSp>
        <p:nvGrpSpPr>
          <p:cNvPr id="7" name="Group 7">
            <a:extLst>
              <a:ext uri="{FF2B5EF4-FFF2-40B4-BE49-F238E27FC236}">
                <a16:creationId xmlns:a16="http://schemas.microsoft.com/office/drawing/2014/main" id="{96E28FBE-630C-4D38-B929-981142611473}"/>
              </a:ext>
            </a:extLst>
          </p:cNvPr>
          <p:cNvGrpSpPr>
            <a:grpSpLocks/>
          </p:cNvGrpSpPr>
          <p:nvPr userDrawn="1"/>
        </p:nvGrpSpPr>
        <p:grpSpPr bwMode="auto">
          <a:xfrm>
            <a:off x="0" y="0"/>
            <a:ext cx="12192000" cy="6858000"/>
            <a:chOff x="0" y="0"/>
            <a:chExt cx="5760" cy="4320"/>
          </a:xfrm>
        </p:grpSpPr>
        <p:grpSp>
          <p:nvGrpSpPr>
            <p:cNvPr id="8" name="Group 8">
              <a:extLst>
                <a:ext uri="{FF2B5EF4-FFF2-40B4-BE49-F238E27FC236}">
                  <a16:creationId xmlns:a16="http://schemas.microsoft.com/office/drawing/2014/main" id="{B775C837-BDC8-45E9-96F4-54EF8B5D0BC0}"/>
                </a:ext>
              </a:extLst>
            </p:cNvPr>
            <p:cNvGrpSpPr>
              <a:grpSpLocks/>
            </p:cNvGrpSpPr>
            <p:nvPr/>
          </p:nvGrpSpPr>
          <p:grpSpPr bwMode="auto">
            <a:xfrm>
              <a:off x="0" y="336"/>
              <a:ext cx="5760" cy="3648"/>
              <a:chOff x="0" y="336"/>
              <a:chExt cx="5760" cy="3648"/>
            </a:xfrm>
          </p:grpSpPr>
          <p:sp>
            <p:nvSpPr>
              <p:cNvPr id="14" name="Line 9">
                <a:extLst>
                  <a:ext uri="{FF2B5EF4-FFF2-40B4-BE49-F238E27FC236}">
                    <a16:creationId xmlns:a16="http://schemas.microsoft.com/office/drawing/2014/main" id="{96D16559-FCC0-4378-B88D-1B977B77193A}"/>
                  </a:ext>
                </a:extLst>
              </p:cNvPr>
              <p:cNvSpPr>
                <a:spLocks noChangeShapeType="1"/>
              </p:cNvSpPr>
              <p:nvPr/>
            </p:nvSpPr>
            <p:spPr bwMode="auto">
              <a:xfrm>
                <a:off x="0" y="336"/>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 name="Line 10">
                <a:extLst>
                  <a:ext uri="{FF2B5EF4-FFF2-40B4-BE49-F238E27FC236}">
                    <a16:creationId xmlns:a16="http://schemas.microsoft.com/office/drawing/2014/main" id="{399B8005-6348-44B8-9632-9B24C6854FA8}"/>
                  </a:ext>
                </a:extLst>
              </p:cNvPr>
              <p:cNvSpPr>
                <a:spLocks noChangeShapeType="1"/>
              </p:cNvSpPr>
              <p:nvPr/>
            </p:nvSpPr>
            <p:spPr bwMode="auto">
              <a:xfrm>
                <a:off x="0" y="528"/>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 name="Line 11">
                <a:extLst>
                  <a:ext uri="{FF2B5EF4-FFF2-40B4-BE49-F238E27FC236}">
                    <a16:creationId xmlns:a16="http://schemas.microsoft.com/office/drawing/2014/main" id="{697FC18D-2375-4413-AB5F-ACAFF805D2E6}"/>
                  </a:ext>
                </a:extLst>
              </p:cNvPr>
              <p:cNvSpPr>
                <a:spLocks noChangeShapeType="1"/>
              </p:cNvSpPr>
              <p:nvPr/>
            </p:nvSpPr>
            <p:spPr bwMode="auto">
              <a:xfrm>
                <a:off x="0" y="720"/>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7" name="Line 12">
                <a:extLst>
                  <a:ext uri="{FF2B5EF4-FFF2-40B4-BE49-F238E27FC236}">
                    <a16:creationId xmlns:a16="http://schemas.microsoft.com/office/drawing/2014/main" id="{0E21EA23-AF51-4548-82D7-41051BE51E00}"/>
                  </a:ext>
                </a:extLst>
              </p:cNvPr>
              <p:cNvSpPr>
                <a:spLocks noChangeShapeType="1"/>
              </p:cNvSpPr>
              <p:nvPr/>
            </p:nvSpPr>
            <p:spPr bwMode="auto">
              <a:xfrm>
                <a:off x="0" y="912"/>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8" name="Line 13">
                <a:extLst>
                  <a:ext uri="{FF2B5EF4-FFF2-40B4-BE49-F238E27FC236}">
                    <a16:creationId xmlns:a16="http://schemas.microsoft.com/office/drawing/2014/main" id="{09F79D38-EAF8-43C3-BCAC-1E6F1EB19E2D}"/>
                  </a:ext>
                </a:extLst>
              </p:cNvPr>
              <p:cNvSpPr>
                <a:spLocks noChangeShapeType="1"/>
              </p:cNvSpPr>
              <p:nvPr/>
            </p:nvSpPr>
            <p:spPr bwMode="auto">
              <a:xfrm>
                <a:off x="0" y="1104"/>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9" name="Line 14">
                <a:extLst>
                  <a:ext uri="{FF2B5EF4-FFF2-40B4-BE49-F238E27FC236}">
                    <a16:creationId xmlns:a16="http://schemas.microsoft.com/office/drawing/2014/main" id="{2D8281FC-E50F-4424-9B2C-379465AC6C7F}"/>
                  </a:ext>
                </a:extLst>
              </p:cNvPr>
              <p:cNvSpPr>
                <a:spLocks noChangeShapeType="1"/>
              </p:cNvSpPr>
              <p:nvPr/>
            </p:nvSpPr>
            <p:spPr bwMode="auto">
              <a:xfrm>
                <a:off x="0" y="1296"/>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0" name="Line 15">
                <a:extLst>
                  <a:ext uri="{FF2B5EF4-FFF2-40B4-BE49-F238E27FC236}">
                    <a16:creationId xmlns:a16="http://schemas.microsoft.com/office/drawing/2014/main" id="{5A86FD3F-63C5-45F8-86A6-F718B016DF3B}"/>
                  </a:ext>
                </a:extLst>
              </p:cNvPr>
              <p:cNvSpPr>
                <a:spLocks noChangeShapeType="1"/>
              </p:cNvSpPr>
              <p:nvPr/>
            </p:nvSpPr>
            <p:spPr bwMode="auto">
              <a:xfrm>
                <a:off x="0" y="1488"/>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1" name="Line 16">
                <a:extLst>
                  <a:ext uri="{FF2B5EF4-FFF2-40B4-BE49-F238E27FC236}">
                    <a16:creationId xmlns:a16="http://schemas.microsoft.com/office/drawing/2014/main" id="{71ACF318-1698-4C04-B34B-E5C7D40F796D}"/>
                  </a:ext>
                </a:extLst>
              </p:cNvPr>
              <p:cNvSpPr>
                <a:spLocks noChangeShapeType="1"/>
              </p:cNvSpPr>
              <p:nvPr/>
            </p:nvSpPr>
            <p:spPr bwMode="auto">
              <a:xfrm>
                <a:off x="0" y="1680"/>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2" name="Line 17">
                <a:extLst>
                  <a:ext uri="{FF2B5EF4-FFF2-40B4-BE49-F238E27FC236}">
                    <a16:creationId xmlns:a16="http://schemas.microsoft.com/office/drawing/2014/main" id="{E7D6617A-F20A-44C4-8F36-09C26C235A81}"/>
                  </a:ext>
                </a:extLst>
              </p:cNvPr>
              <p:cNvSpPr>
                <a:spLocks noChangeShapeType="1"/>
              </p:cNvSpPr>
              <p:nvPr/>
            </p:nvSpPr>
            <p:spPr bwMode="auto">
              <a:xfrm>
                <a:off x="0" y="1872"/>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3" name="Line 18">
                <a:extLst>
                  <a:ext uri="{FF2B5EF4-FFF2-40B4-BE49-F238E27FC236}">
                    <a16:creationId xmlns:a16="http://schemas.microsoft.com/office/drawing/2014/main" id="{EBF8467D-F7E6-42AD-B8AB-307F9883EC90}"/>
                  </a:ext>
                </a:extLst>
              </p:cNvPr>
              <p:cNvSpPr>
                <a:spLocks noChangeShapeType="1"/>
              </p:cNvSpPr>
              <p:nvPr/>
            </p:nvSpPr>
            <p:spPr bwMode="auto">
              <a:xfrm>
                <a:off x="0" y="2064"/>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4" name="Line 19">
                <a:extLst>
                  <a:ext uri="{FF2B5EF4-FFF2-40B4-BE49-F238E27FC236}">
                    <a16:creationId xmlns:a16="http://schemas.microsoft.com/office/drawing/2014/main" id="{F002B1BE-3D5C-4264-AF96-99C7E7621C19}"/>
                  </a:ext>
                </a:extLst>
              </p:cNvPr>
              <p:cNvSpPr>
                <a:spLocks noChangeShapeType="1"/>
              </p:cNvSpPr>
              <p:nvPr/>
            </p:nvSpPr>
            <p:spPr bwMode="auto">
              <a:xfrm>
                <a:off x="0" y="2256"/>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5" name="Line 20">
                <a:extLst>
                  <a:ext uri="{FF2B5EF4-FFF2-40B4-BE49-F238E27FC236}">
                    <a16:creationId xmlns:a16="http://schemas.microsoft.com/office/drawing/2014/main" id="{4C9D8C61-E5BF-4386-B0DD-1111A7D34522}"/>
                  </a:ext>
                </a:extLst>
              </p:cNvPr>
              <p:cNvSpPr>
                <a:spLocks noChangeShapeType="1"/>
              </p:cNvSpPr>
              <p:nvPr/>
            </p:nvSpPr>
            <p:spPr bwMode="auto">
              <a:xfrm>
                <a:off x="0" y="2448"/>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6" name="Line 21">
                <a:extLst>
                  <a:ext uri="{FF2B5EF4-FFF2-40B4-BE49-F238E27FC236}">
                    <a16:creationId xmlns:a16="http://schemas.microsoft.com/office/drawing/2014/main" id="{570F9D19-7F85-45FC-BB5D-12E6FFD9FA71}"/>
                  </a:ext>
                </a:extLst>
              </p:cNvPr>
              <p:cNvSpPr>
                <a:spLocks noChangeShapeType="1"/>
              </p:cNvSpPr>
              <p:nvPr/>
            </p:nvSpPr>
            <p:spPr bwMode="auto">
              <a:xfrm>
                <a:off x="0" y="2640"/>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7" name="Line 22">
                <a:extLst>
                  <a:ext uri="{FF2B5EF4-FFF2-40B4-BE49-F238E27FC236}">
                    <a16:creationId xmlns:a16="http://schemas.microsoft.com/office/drawing/2014/main" id="{CEC19A7E-FE61-4C3A-9EBC-ED3FE143900B}"/>
                  </a:ext>
                </a:extLst>
              </p:cNvPr>
              <p:cNvSpPr>
                <a:spLocks noChangeShapeType="1"/>
              </p:cNvSpPr>
              <p:nvPr/>
            </p:nvSpPr>
            <p:spPr bwMode="auto">
              <a:xfrm>
                <a:off x="0" y="2832"/>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8" name="Line 23">
                <a:extLst>
                  <a:ext uri="{FF2B5EF4-FFF2-40B4-BE49-F238E27FC236}">
                    <a16:creationId xmlns:a16="http://schemas.microsoft.com/office/drawing/2014/main" id="{1778B8F2-B074-4A6B-817A-D9D24FB5ADA5}"/>
                  </a:ext>
                </a:extLst>
              </p:cNvPr>
              <p:cNvSpPr>
                <a:spLocks noChangeShapeType="1"/>
              </p:cNvSpPr>
              <p:nvPr/>
            </p:nvSpPr>
            <p:spPr bwMode="auto">
              <a:xfrm>
                <a:off x="0" y="3024"/>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9" name="Line 24">
                <a:extLst>
                  <a:ext uri="{FF2B5EF4-FFF2-40B4-BE49-F238E27FC236}">
                    <a16:creationId xmlns:a16="http://schemas.microsoft.com/office/drawing/2014/main" id="{9FC2DB3C-9BC1-4E4A-BAD2-82590F106A8C}"/>
                  </a:ext>
                </a:extLst>
              </p:cNvPr>
              <p:cNvSpPr>
                <a:spLocks noChangeShapeType="1"/>
              </p:cNvSpPr>
              <p:nvPr/>
            </p:nvSpPr>
            <p:spPr bwMode="auto">
              <a:xfrm>
                <a:off x="0" y="3216"/>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0" name="Line 25">
                <a:extLst>
                  <a:ext uri="{FF2B5EF4-FFF2-40B4-BE49-F238E27FC236}">
                    <a16:creationId xmlns:a16="http://schemas.microsoft.com/office/drawing/2014/main" id="{861CFD27-0CE7-4FD4-A33C-11D1EEA20610}"/>
                  </a:ext>
                </a:extLst>
              </p:cNvPr>
              <p:cNvSpPr>
                <a:spLocks noChangeShapeType="1"/>
              </p:cNvSpPr>
              <p:nvPr/>
            </p:nvSpPr>
            <p:spPr bwMode="auto">
              <a:xfrm>
                <a:off x="0" y="3408"/>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1" name="Line 26">
                <a:extLst>
                  <a:ext uri="{FF2B5EF4-FFF2-40B4-BE49-F238E27FC236}">
                    <a16:creationId xmlns:a16="http://schemas.microsoft.com/office/drawing/2014/main" id="{3189AC89-B005-4EBD-A565-28EC1F75088F}"/>
                  </a:ext>
                </a:extLst>
              </p:cNvPr>
              <p:cNvSpPr>
                <a:spLocks noChangeShapeType="1"/>
              </p:cNvSpPr>
              <p:nvPr/>
            </p:nvSpPr>
            <p:spPr bwMode="auto">
              <a:xfrm>
                <a:off x="0" y="3600"/>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2" name="Line 27">
                <a:extLst>
                  <a:ext uri="{FF2B5EF4-FFF2-40B4-BE49-F238E27FC236}">
                    <a16:creationId xmlns:a16="http://schemas.microsoft.com/office/drawing/2014/main" id="{EF77E59C-3656-4956-81E1-628F1C3B7227}"/>
                  </a:ext>
                </a:extLst>
              </p:cNvPr>
              <p:cNvSpPr>
                <a:spLocks noChangeShapeType="1"/>
              </p:cNvSpPr>
              <p:nvPr/>
            </p:nvSpPr>
            <p:spPr bwMode="auto">
              <a:xfrm>
                <a:off x="0" y="3792"/>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 name="Line 28">
                <a:extLst>
                  <a:ext uri="{FF2B5EF4-FFF2-40B4-BE49-F238E27FC236}">
                    <a16:creationId xmlns:a16="http://schemas.microsoft.com/office/drawing/2014/main" id="{89C4D736-0599-42CE-BBB8-07041FCE11E7}"/>
                  </a:ext>
                </a:extLst>
              </p:cNvPr>
              <p:cNvSpPr>
                <a:spLocks noChangeShapeType="1"/>
              </p:cNvSpPr>
              <p:nvPr/>
            </p:nvSpPr>
            <p:spPr bwMode="auto">
              <a:xfrm>
                <a:off x="0" y="3984"/>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grpSp>
          <p:nvGrpSpPr>
            <p:cNvPr id="9" name="Group 29">
              <a:extLst>
                <a:ext uri="{FF2B5EF4-FFF2-40B4-BE49-F238E27FC236}">
                  <a16:creationId xmlns:a16="http://schemas.microsoft.com/office/drawing/2014/main" id="{98818828-2E95-40E0-B2E4-E63A9AA5668F}"/>
                </a:ext>
              </a:extLst>
            </p:cNvPr>
            <p:cNvGrpSpPr>
              <a:grpSpLocks/>
            </p:cNvGrpSpPr>
            <p:nvPr/>
          </p:nvGrpSpPr>
          <p:grpSpPr bwMode="auto">
            <a:xfrm>
              <a:off x="0" y="0"/>
              <a:ext cx="5760" cy="4320"/>
              <a:chOff x="0" y="0"/>
              <a:chExt cx="5760" cy="4320"/>
            </a:xfrm>
          </p:grpSpPr>
          <p:sp>
            <p:nvSpPr>
              <p:cNvPr id="10" name="Rectangle 30">
                <a:extLst>
                  <a:ext uri="{FF2B5EF4-FFF2-40B4-BE49-F238E27FC236}">
                    <a16:creationId xmlns:a16="http://schemas.microsoft.com/office/drawing/2014/main" id="{BDED109C-FC20-4E17-9AE2-3AF5138D7332}"/>
                  </a:ext>
                </a:extLst>
              </p:cNvPr>
              <p:cNvSpPr>
                <a:spLocks noChangeArrowheads="1"/>
              </p:cNvSpPr>
              <p:nvPr/>
            </p:nvSpPr>
            <p:spPr bwMode="auto">
              <a:xfrm rot="5400000">
                <a:off x="3504" y="2064"/>
                <a:ext cx="4320" cy="192"/>
              </a:xfrm>
              <a:prstGeom prst="rect">
                <a:avLst/>
              </a:prstGeom>
              <a:gradFill rotWithShape="1">
                <a:gsLst>
                  <a:gs pos="0">
                    <a:srgbClr val="660066"/>
                  </a:gs>
                  <a:gs pos="100000">
                    <a:srgbClr val="A5002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 name="Rectangle 31">
                <a:extLst>
                  <a:ext uri="{FF2B5EF4-FFF2-40B4-BE49-F238E27FC236}">
                    <a16:creationId xmlns:a16="http://schemas.microsoft.com/office/drawing/2014/main" id="{05A12516-0464-4E0A-AA0F-D61EC859F573}"/>
                  </a:ext>
                </a:extLst>
              </p:cNvPr>
              <p:cNvSpPr>
                <a:spLocks noChangeArrowheads="1"/>
              </p:cNvSpPr>
              <p:nvPr/>
            </p:nvSpPr>
            <p:spPr bwMode="auto">
              <a:xfrm>
                <a:off x="0" y="0"/>
                <a:ext cx="5760" cy="192"/>
              </a:xfrm>
              <a:prstGeom prst="rect">
                <a:avLst/>
              </a:prstGeom>
              <a:gradFill rotWithShape="1">
                <a:gsLst>
                  <a:gs pos="0">
                    <a:srgbClr val="000066"/>
                  </a:gs>
                  <a:gs pos="100000">
                    <a:srgbClr val="66006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2" name="Rectangle 32">
                <a:extLst>
                  <a:ext uri="{FF2B5EF4-FFF2-40B4-BE49-F238E27FC236}">
                    <a16:creationId xmlns:a16="http://schemas.microsoft.com/office/drawing/2014/main" id="{5633F4EC-627D-4E09-B497-AEF25463F68C}"/>
                  </a:ext>
                </a:extLst>
              </p:cNvPr>
              <p:cNvSpPr>
                <a:spLocks noChangeArrowheads="1"/>
              </p:cNvSpPr>
              <p:nvPr/>
            </p:nvSpPr>
            <p:spPr bwMode="auto">
              <a:xfrm>
                <a:off x="0" y="4128"/>
                <a:ext cx="5760" cy="192"/>
              </a:xfrm>
              <a:prstGeom prst="rect">
                <a:avLst/>
              </a:prstGeom>
              <a:gradFill rotWithShape="1">
                <a:gsLst>
                  <a:gs pos="0">
                    <a:srgbClr val="333399"/>
                  </a:gs>
                  <a:gs pos="100000">
                    <a:srgbClr val="A5002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3" name="Rectangle 33">
                <a:extLst>
                  <a:ext uri="{FF2B5EF4-FFF2-40B4-BE49-F238E27FC236}">
                    <a16:creationId xmlns:a16="http://schemas.microsoft.com/office/drawing/2014/main" id="{43243FB6-CB03-47A8-98A7-862E2D87AD1A}"/>
                  </a:ext>
                </a:extLst>
              </p:cNvPr>
              <p:cNvSpPr>
                <a:spLocks noChangeArrowheads="1"/>
              </p:cNvSpPr>
              <p:nvPr/>
            </p:nvSpPr>
            <p:spPr bwMode="auto">
              <a:xfrm rot="5400000">
                <a:off x="-2064" y="2064"/>
                <a:ext cx="4320" cy="192"/>
              </a:xfrm>
              <a:prstGeom prst="rect">
                <a:avLst/>
              </a:prstGeom>
              <a:gradFill rotWithShape="1">
                <a:gsLst>
                  <a:gs pos="0">
                    <a:srgbClr val="000066"/>
                  </a:gs>
                  <a:gs pos="100000">
                    <a:srgbClr val="3333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spTree>
    <p:extLst>
      <p:ext uri="{BB962C8B-B14F-4D97-AF65-F5344CB8AC3E}">
        <p14:creationId xmlns:p14="http://schemas.microsoft.com/office/powerpoint/2010/main" val="14508260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4" name="Straight Connector 14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stone building&#10;&#10;Description automatically generated">
            <a:extLst>
              <a:ext uri="{FF2B5EF4-FFF2-40B4-BE49-F238E27FC236}">
                <a16:creationId xmlns:a16="http://schemas.microsoft.com/office/drawing/2014/main" id="{0A889B0D-3BC1-457E-879B-5DB3217AE1E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8070" r="1" b="9836"/>
          <a:stretch/>
        </p:blipFill>
        <p:spPr>
          <a:xfrm>
            <a:off x="320040" y="532261"/>
            <a:ext cx="3425609" cy="3548577"/>
          </a:xfrm>
          <a:prstGeom prst="rect">
            <a:avLst/>
          </a:prstGeom>
        </p:spPr>
      </p:pic>
      <p:pic>
        <p:nvPicPr>
          <p:cNvPr id="2123" name="Picture 75" descr="https://lh3.googleusercontent.com/-U0l2rqYPnnfr72dcvkqqPJWFSYMWLT3qIVA3_cOLR8Trj-QfyShWmbICycXCTIMuzfiQA_IekH5fZeyvARixlqrCBdIegWhiMNaKAgSdF0jArJKORLzZ6ZZjyxzpNrs59rGBXuXq_iuqnE4phUJmAijS0ylahtMxxjBn39LVXBdNBZ-P22wInvKsgnzkmj45u6qyJOw_vbCHZWPtnH2UmOu0ZBvaIWBBGpZokHZQwNwcNMydD1CWabh9akuwVnBmTQf3pwSqbsfeZa89Qiz-wpgwRaezddfpjpI8SJb8At72h5EB5rR6DS3mFvjmNIt3MfSwB03lzmrKdnwCicfrvlagoXTEWnrZoMw4JR2K-fvF3L-KBYOeIZoyqnVEcfMiSHuWyNmniLlqNckx68GgNNAnlrWTYgZtO7a4QOfnzvof-60StBAKZxR0ZQjfpX59LGldtL8Qk98-FcF_OSeEcxWVzS-Fj2cPzlbdfIj6cHFZEUEqGKBSK-wWyzYawlUJ9NQ42eCPaM2JiDmjf_QD1LO3ez9URe72B2SYobZU7-FyaOh8dNkJXQQLg-9mMw_v5jbTbu-X-hurzsZ6NyQyy6h-HhyuD4R34xsYeWLtQJAR_Ejb43btzjfOBmxmt-jggeXccBkftnrW8tL00d5NXuQhPhZQZIC=w1280-h564-no">
            <a:extLst>
              <a:ext uri="{FF2B5EF4-FFF2-40B4-BE49-F238E27FC236}">
                <a16:creationId xmlns:a16="http://schemas.microsoft.com/office/drawing/2014/main" id="{B0D4BDF3-B7DF-4513-B660-416D583C0AD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0581" r="26943"/>
          <a:stretch/>
        </p:blipFill>
        <p:spPr bwMode="auto">
          <a:xfrm>
            <a:off x="4385729" y="528295"/>
            <a:ext cx="3433324" cy="3556509"/>
          </a:xfrm>
          <a:prstGeom prst="rect">
            <a:avLst/>
          </a:prstGeom>
          <a:extLst>
            <a:ext uri="{909E8E84-426E-40DD-AFC4-6F175D3DCCD1}">
              <a14:hiddenFill xmlns:a14="http://schemas.microsoft.com/office/drawing/2010/main">
                <a:solidFill>
                  <a:srgbClr val="FFFFFF"/>
                </a:solidFill>
              </a14:hiddenFill>
            </a:ext>
          </a:extLst>
        </p:spPr>
      </p:pic>
      <p:cxnSp>
        <p:nvCxnSpPr>
          <p:cNvPr id="148" name="Straight Connector 14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indoor, wall&#10;&#10;Description automatically generated">
            <a:extLst>
              <a:ext uri="{FF2B5EF4-FFF2-40B4-BE49-F238E27FC236}">
                <a16:creationId xmlns:a16="http://schemas.microsoft.com/office/drawing/2014/main" id="{F0E642EC-70BC-4E48-A528-62E7DCF1E2D6}"/>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t="2385" r="2" b="27693"/>
          <a:stretch/>
        </p:blipFill>
        <p:spPr>
          <a:xfrm>
            <a:off x="8449725" y="555442"/>
            <a:ext cx="3423916" cy="3546842"/>
          </a:xfrm>
          <a:prstGeom prst="rect">
            <a:avLst/>
          </a:prstGeom>
        </p:spPr>
      </p:pic>
      <p:cxnSp>
        <p:nvCxnSpPr>
          <p:cNvPr id="150" name="Straight Connector 14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41F2B6-D5F1-4CBD-9702-9BC3E51759F3}"/>
              </a:ext>
            </a:extLst>
          </p:cNvPr>
          <p:cNvSpPr>
            <a:spLocks noGrp="1"/>
          </p:cNvSpPr>
          <p:nvPr>
            <p:ph type="ctrTitle"/>
          </p:nvPr>
        </p:nvSpPr>
        <p:spPr>
          <a:xfrm>
            <a:off x="527538" y="4756638"/>
            <a:ext cx="11139854" cy="1263162"/>
          </a:xfrm>
          <a:solidFill>
            <a:schemeClr val="tx1">
              <a:lumMod val="75000"/>
              <a:lumOff val="25000"/>
            </a:schemeClr>
          </a:solidFill>
        </p:spPr>
        <p:txBody>
          <a:bodyPr>
            <a:normAutofit/>
          </a:bodyPr>
          <a:lstStyle/>
          <a:p>
            <a:r>
              <a:rPr lang="en-US" sz="5400">
                <a:solidFill>
                  <a:srgbClr val="FFFFFF"/>
                </a:solidFill>
                <a:latin typeface="Tempus Sans ITC" panose="04020404030D07020202" pitchFamily="82" charset="0"/>
              </a:rPr>
              <a:t>Captivity </a:t>
            </a:r>
            <a:r>
              <a:rPr lang="en-US" sz="5400">
                <a:solidFill>
                  <a:srgbClr val="FFFFFF"/>
                </a:solidFill>
                <a:latin typeface="Tempus Sans ITC" panose="04020404030D07020202" pitchFamily="82" charset="0"/>
                <a:sym typeface="Wingdings" panose="05000000000000000000" pitchFamily="2" charset="2"/>
              </a:rPr>
              <a:t> </a:t>
            </a:r>
            <a:r>
              <a:rPr lang="en-US" sz="5400">
                <a:solidFill>
                  <a:srgbClr val="FFFFFF"/>
                </a:solidFill>
                <a:latin typeface="Tempus Sans ITC" panose="04020404030D07020202" pitchFamily="82" charset="0"/>
              </a:rPr>
              <a:t>Return</a:t>
            </a:r>
            <a:r>
              <a:rPr lang="en-US" sz="5400">
                <a:solidFill>
                  <a:srgbClr val="FFFFFF"/>
                </a:solidFill>
                <a:latin typeface="Tempus Sans ITC" panose="04020404030D07020202" pitchFamily="82" charset="0"/>
                <a:sym typeface="Wingdings" panose="05000000000000000000" pitchFamily="2" charset="2"/>
              </a:rPr>
              <a:t> </a:t>
            </a:r>
            <a:r>
              <a:rPr lang="en-US" sz="5400">
                <a:solidFill>
                  <a:srgbClr val="FFFFFF"/>
                </a:solidFill>
                <a:latin typeface="Tempus Sans ITC" panose="04020404030D07020202" pitchFamily="82" charset="0"/>
              </a:rPr>
              <a:t> Years of Silence</a:t>
            </a:r>
            <a:endParaRPr lang="en-US" sz="5400"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50000">
              <a:srgbClr val="E2E9F6"/>
            </a:gs>
            <a:gs pos="0">
              <a:schemeClr val="accent1">
                <a:lumMod val="5000"/>
                <a:lumOff val="95000"/>
              </a:schemeClr>
            </a:gs>
            <a:gs pos="9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163131E-F0C1-46D6-BDFE-A049CF1F6F13}"/>
              </a:ext>
            </a:extLst>
          </p:cNvPr>
          <p:cNvSpPr>
            <a:spLocks noGrp="1" noChangeArrowheads="1"/>
          </p:cNvSpPr>
          <p:nvPr>
            <p:ph type="title"/>
          </p:nvPr>
        </p:nvSpPr>
        <p:spPr/>
        <p:txBody>
          <a:bodyPr/>
          <a:lstStyle/>
          <a:p>
            <a:pPr algn="ctr"/>
            <a:r>
              <a:rPr lang="en-US" altLang="en-US" b="1" dirty="0">
                <a:latin typeface="+mn-lt"/>
              </a:rPr>
              <a:t>Ezekiel</a:t>
            </a:r>
            <a:br>
              <a:rPr lang="en-US" altLang="en-US" b="1" dirty="0">
                <a:latin typeface="+mn-lt"/>
              </a:rPr>
            </a:br>
            <a:r>
              <a:rPr lang="en-US" altLang="en-US" sz="3200" b="1" dirty="0">
                <a:latin typeface="+mn-lt"/>
              </a:rPr>
              <a:t>(priest)</a:t>
            </a:r>
          </a:p>
        </p:txBody>
      </p:sp>
      <p:sp>
        <p:nvSpPr>
          <p:cNvPr id="13315" name="Rectangle 3">
            <a:extLst>
              <a:ext uri="{FF2B5EF4-FFF2-40B4-BE49-F238E27FC236}">
                <a16:creationId xmlns:a16="http://schemas.microsoft.com/office/drawing/2014/main" id="{67C7AE65-4E34-4ADC-A1FF-F928815930FD}"/>
              </a:ext>
            </a:extLst>
          </p:cNvPr>
          <p:cNvSpPr>
            <a:spLocks noGrp="1" noChangeArrowheads="1"/>
          </p:cNvSpPr>
          <p:nvPr>
            <p:ph type="body" sz="half" idx="1"/>
          </p:nvPr>
        </p:nvSpPr>
        <p:spPr>
          <a:xfrm>
            <a:off x="880110" y="1981200"/>
            <a:ext cx="5181600" cy="4351338"/>
          </a:xfrm>
        </p:spPr>
        <p:txBody>
          <a:bodyPr/>
          <a:lstStyle/>
          <a:p>
            <a:r>
              <a:rPr lang="en-US" altLang="en-US" sz="3200" dirty="0"/>
              <a:t>Exile</a:t>
            </a:r>
          </a:p>
          <a:p>
            <a:r>
              <a:rPr lang="en-US" altLang="en-US" sz="3200" dirty="0"/>
              <a:t>Everyday people</a:t>
            </a:r>
          </a:p>
          <a:p>
            <a:r>
              <a:rPr lang="en-US" altLang="en-US" sz="3200" dirty="0"/>
              <a:t>Explaining why</a:t>
            </a:r>
          </a:p>
          <a:p>
            <a:r>
              <a:rPr lang="en-US" altLang="en-US" sz="3200" dirty="0"/>
              <a:t>Egypt will fall</a:t>
            </a:r>
          </a:p>
          <a:p>
            <a:r>
              <a:rPr lang="en-US" altLang="en-US" sz="3200" dirty="0"/>
              <a:t>Edom desolate</a:t>
            </a:r>
          </a:p>
        </p:txBody>
      </p:sp>
      <p:sp>
        <p:nvSpPr>
          <p:cNvPr id="13316" name="Rectangle 4">
            <a:extLst>
              <a:ext uri="{FF2B5EF4-FFF2-40B4-BE49-F238E27FC236}">
                <a16:creationId xmlns:a16="http://schemas.microsoft.com/office/drawing/2014/main" id="{D3A4C3EB-6A54-4BD8-AE39-7F13FE128CE4}"/>
              </a:ext>
            </a:extLst>
          </p:cNvPr>
          <p:cNvSpPr>
            <a:spLocks noGrp="1" noChangeArrowheads="1"/>
          </p:cNvSpPr>
          <p:nvPr>
            <p:ph type="body" sz="half" idx="2"/>
          </p:nvPr>
        </p:nvSpPr>
        <p:spPr>
          <a:xfrm>
            <a:off x="6187440" y="1969770"/>
            <a:ext cx="5181600" cy="4351338"/>
          </a:xfrm>
        </p:spPr>
        <p:txBody>
          <a:bodyPr/>
          <a:lstStyle/>
          <a:p>
            <a:r>
              <a:rPr lang="en-US" altLang="en-US" sz="3200" dirty="0"/>
              <a:t>Taken captive in 597 B.C.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868" y="1676400"/>
            <a:ext cx="11573932" cy="5181600"/>
          </a:xfrm>
        </p:spPr>
        <p:txBody>
          <a:bodyPr>
            <a:normAutofit/>
          </a:bodyPr>
          <a:lstStyle/>
          <a:p>
            <a:pPr marL="0" indent="0">
              <a:buNone/>
            </a:pPr>
            <a:r>
              <a:rPr lang="en-US" sz="3200" b="1" i="1" u="sng" dirty="0">
                <a:effectLst>
                  <a:outerShdw blurRad="38100" dist="38100" dir="2700000" algn="tl">
                    <a:srgbClr val="000000">
                      <a:alpha val="43137"/>
                    </a:srgbClr>
                  </a:outerShdw>
                </a:effectLst>
              </a:rPr>
              <a:t>Historical Setting of the Prophecy (Ezekiel 1:1-3)</a:t>
            </a:r>
          </a:p>
          <a:p>
            <a:pPr>
              <a:spcBef>
                <a:spcPts val="300"/>
              </a:spcBef>
            </a:pPr>
            <a:r>
              <a:rPr lang="en-US" sz="3200" b="1" dirty="0"/>
              <a:t>The Time: </a:t>
            </a:r>
          </a:p>
          <a:p>
            <a:pPr marL="566738" lvl="1" indent="-284163">
              <a:spcBef>
                <a:spcPts val="300"/>
              </a:spcBef>
            </a:pPr>
            <a:r>
              <a:rPr lang="en-US" sz="3000" dirty="0"/>
              <a:t>Ezekiel was 30 years old.</a:t>
            </a:r>
          </a:p>
          <a:p>
            <a:pPr marL="566738" lvl="1" indent="-284163">
              <a:spcBef>
                <a:spcPts val="300"/>
              </a:spcBef>
            </a:pPr>
            <a:r>
              <a:rPr lang="en-US" sz="3000" dirty="0"/>
              <a:t>He was a priest (1:3; Numbers 4:3).  </a:t>
            </a:r>
          </a:p>
          <a:p>
            <a:pPr marL="566738" lvl="1" indent="-284163">
              <a:spcBef>
                <a:spcPts val="300"/>
              </a:spcBef>
            </a:pPr>
            <a:r>
              <a:rPr lang="en-US" sz="3000" dirty="0"/>
              <a:t>He had been in captivity 5 years (Jehoiachin was captured in 597 B.C).</a:t>
            </a:r>
          </a:p>
          <a:p>
            <a:pPr>
              <a:spcBef>
                <a:spcPts val="300"/>
              </a:spcBef>
            </a:pPr>
            <a:r>
              <a:rPr lang="en-US" sz="3200" b="1" dirty="0"/>
              <a:t>The Place:</a:t>
            </a:r>
          </a:p>
          <a:p>
            <a:pPr marL="566738" lvl="1" indent="-284163">
              <a:spcBef>
                <a:spcPts val="300"/>
              </a:spcBef>
            </a:pPr>
            <a:r>
              <a:rPr lang="en-US" sz="3000" dirty="0"/>
              <a:t>By the river </a:t>
            </a:r>
            <a:r>
              <a:rPr lang="en-US" sz="3000" dirty="0" err="1"/>
              <a:t>Chebar</a:t>
            </a:r>
            <a:r>
              <a:rPr lang="en-US" sz="3000" dirty="0"/>
              <a:t>, a canal linking Babylon to the Euphrates (Ps. 137).</a:t>
            </a:r>
          </a:p>
          <a:p>
            <a:pPr marL="566738" lvl="1" indent="-284163">
              <a:spcBef>
                <a:spcPts val="300"/>
              </a:spcBef>
            </a:pPr>
            <a:r>
              <a:rPr lang="en-US" sz="3000" dirty="0"/>
              <a:t>In the community of Tel Abib.</a:t>
            </a:r>
          </a:p>
          <a:p>
            <a:pPr marL="231775" indent="-231775">
              <a:spcBef>
                <a:spcPts val="300"/>
              </a:spcBef>
            </a:pPr>
            <a:r>
              <a:rPr lang="en-US" sz="3200" b="1" dirty="0"/>
              <a:t>The Occasion: </a:t>
            </a:r>
            <a:r>
              <a:rPr lang="en-US" sz="3200" dirty="0"/>
              <a:t>“The word of the Lord came expressly to Ezekiel the priest” (cf. 2 Peter 1:20-21).</a:t>
            </a:r>
          </a:p>
          <a:p>
            <a:pPr lvl="1">
              <a:spcBef>
                <a:spcPts val="300"/>
              </a:spcBef>
            </a:pPr>
            <a:endParaRPr lang="en-US" sz="2800" dirty="0"/>
          </a:p>
          <a:p>
            <a:pPr lvl="1"/>
            <a:endParaRPr lang="en-US" sz="2800" dirty="0"/>
          </a:p>
          <a:p>
            <a:pPr lvl="1"/>
            <a:endParaRPr lang="en-US" sz="2800" dirty="0"/>
          </a:p>
        </p:txBody>
      </p:sp>
      <p:sp>
        <p:nvSpPr>
          <p:cNvPr id="4" name="Title 4">
            <a:extLst>
              <a:ext uri="{FF2B5EF4-FFF2-40B4-BE49-F238E27FC236}">
                <a16:creationId xmlns:a16="http://schemas.microsoft.com/office/drawing/2014/main" id="{CFBB7DE0-2B7C-477F-8FB3-CF093C653B65}"/>
              </a:ext>
            </a:extLst>
          </p:cNvPr>
          <p:cNvSpPr>
            <a:spLocks noGrp="1"/>
          </p:cNvSpPr>
          <p:nvPr>
            <p:ph type="title"/>
          </p:nvPr>
        </p:nvSpPr>
        <p:spPr>
          <a:xfrm>
            <a:off x="457200" y="365125"/>
            <a:ext cx="11396134" cy="1325563"/>
          </a:xfrm>
        </p:spPr>
        <p:txBody>
          <a:bodyPr/>
          <a:lstStyle/>
          <a:p>
            <a:r>
              <a:rPr lang="en-US" b="1" dirty="0">
                <a:latin typeface="Tempus Sans ITC" panose="04020404030D07020202" pitchFamily="82" charset="0"/>
              </a:rPr>
              <a:t>Excerpts from the book of Ezekiel</a:t>
            </a:r>
            <a:br>
              <a:rPr lang="en-US" i="1" dirty="0"/>
            </a:br>
            <a:r>
              <a:rPr lang="en-US" sz="3200" b="1" dirty="0"/>
              <a:t>Psalm 137; Ezekiel 1:1-3:27 </a:t>
            </a:r>
            <a:endParaRPr lang="en-US" b="1" dirty="0"/>
          </a:p>
        </p:txBody>
      </p:sp>
    </p:spTree>
    <p:extLst>
      <p:ext uri="{BB962C8B-B14F-4D97-AF65-F5344CB8AC3E}">
        <p14:creationId xmlns:p14="http://schemas.microsoft.com/office/powerpoint/2010/main" val="18698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502604-F433-40D5-ABB5-A0D4E161786A}"/>
              </a:ext>
            </a:extLst>
          </p:cNvPr>
          <p:cNvSpPr>
            <a:spLocks noGrp="1"/>
          </p:cNvSpPr>
          <p:nvPr>
            <p:ph idx="1"/>
          </p:nvPr>
        </p:nvSpPr>
        <p:spPr>
          <a:xfrm>
            <a:off x="5977468" y="304800"/>
            <a:ext cx="5808132" cy="6163733"/>
          </a:xfrm>
        </p:spPr>
        <p:txBody>
          <a:bodyPr>
            <a:normAutofit/>
          </a:bodyPr>
          <a:lstStyle/>
          <a:p>
            <a:pPr marL="0" indent="0" algn="ctr">
              <a:buNone/>
            </a:pPr>
            <a:r>
              <a:rPr lang="en-US" sz="3600" i="1" dirty="0">
                <a:solidFill>
                  <a:schemeClr val="accent1">
                    <a:lumMod val="50000"/>
                  </a:schemeClr>
                </a:solidFill>
                <a:effectLst>
                  <a:outerShdw blurRad="38100" dist="38100" dir="2700000" algn="tl">
                    <a:srgbClr val="000000">
                      <a:alpha val="43137"/>
                    </a:srgbClr>
                  </a:outerShdw>
                </a:effectLst>
              </a:rPr>
              <a:t>EZEKIEL 1:4-5</a:t>
            </a:r>
          </a:p>
          <a:p>
            <a:pPr marL="0" indent="0" algn="ctr">
              <a:buNone/>
            </a:pPr>
            <a:r>
              <a:rPr lang="en-US" sz="3600" i="1" dirty="0">
                <a:solidFill>
                  <a:schemeClr val="accent1">
                    <a:lumMod val="50000"/>
                  </a:schemeClr>
                </a:solidFill>
                <a:effectLst>
                  <a:outerShdw blurRad="38100" dist="38100" dir="2700000" algn="tl">
                    <a:srgbClr val="000000">
                      <a:alpha val="43137"/>
                    </a:srgbClr>
                  </a:outerShdw>
                </a:effectLst>
              </a:rPr>
              <a:t>Ezekiel sees “a whirlwind was coming out of the north, a great cloud with raging fire engulfing itself; and brightness was all around it and radiating out of its midst like the color of amber, out of the midst of the fire. Also from within it came the likeness of four living creatures…”</a:t>
            </a:r>
          </a:p>
        </p:txBody>
      </p:sp>
      <p:pic>
        <p:nvPicPr>
          <p:cNvPr id="8194" name="Picture 2" descr="Image result for ezekiel 1">
            <a:extLst>
              <a:ext uri="{FF2B5EF4-FFF2-40B4-BE49-F238E27FC236}">
                <a16:creationId xmlns:a16="http://schemas.microsoft.com/office/drawing/2014/main" id="{4CB407B8-F073-44AD-A09E-DE23A1900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505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66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664088"/>
            <a:ext cx="6591300" cy="5167312"/>
          </a:xfrm>
        </p:spPr>
        <p:txBody>
          <a:bodyPr>
            <a:normAutofit/>
          </a:bodyPr>
          <a:lstStyle/>
          <a:p>
            <a:pPr marL="0" indent="0">
              <a:buNone/>
            </a:pPr>
            <a:r>
              <a:rPr lang="en-US" sz="3600" b="1" i="1" u="sng" dirty="0">
                <a:effectLst>
                  <a:outerShdw blurRad="38100" dist="38100" dir="2700000" algn="tl">
                    <a:srgbClr val="000000">
                      <a:alpha val="43137"/>
                    </a:srgbClr>
                  </a:outerShdw>
                </a:effectLst>
              </a:rPr>
              <a:t>Visions of Glory of the Lord Coming in Judgment </a:t>
            </a:r>
            <a:r>
              <a:rPr lang="en-US" b="1" i="1" u="sng" dirty="0">
                <a:effectLst>
                  <a:outerShdw blurRad="38100" dist="38100" dir="2700000" algn="tl">
                    <a:srgbClr val="000000">
                      <a:alpha val="43137"/>
                    </a:srgbClr>
                  </a:outerShdw>
                </a:effectLst>
              </a:rPr>
              <a:t>(Ezekiel 1:4-28)</a:t>
            </a:r>
            <a:endParaRPr lang="en-US" sz="3600" b="1" i="1" u="sng" dirty="0">
              <a:effectLst>
                <a:outerShdw blurRad="38100" dist="38100" dir="2700000" algn="tl">
                  <a:srgbClr val="000000">
                    <a:alpha val="43137"/>
                  </a:srgbClr>
                </a:outerShdw>
              </a:effectLst>
            </a:endParaRPr>
          </a:p>
          <a:p>
            <a:pPr marL="0" indent="0">
              <a:spcBef>
                <a:spcPts val="300"/>
              </a:spcBef>
              <a:buNone/>
            </a:pPr>
            <a:r>
              <a:rPr lang="en-US" sz="3600" dirty="0"/>
              <a:t>Four living creatures come from the midst of the storm.</a:t>
            </a:r>
          </a:p>
          <a:p>
            <a:pPr marL="463550" lvl="1" indent="-231775">
              <a:spcBef>
                <a:spcPts val="300"/>
              </a:spcBef>
            </a:pPr>
            <a:r>
              <a:rPr lang="en-US" sz="3200" i="1" dirty="0">
                <a:solidFill>
                  <a:srgbClr val="800000"/>
                </a:solidFill>
                <a:effectLst>
                  <a:outerShdw blurRad="38100" dist="38100" dir="2700000" algn="tl">
                    <a:srgbClr val="000000">
                      <a:alpha val="43137"/>
                    </a:srgbClr>
                  </a:outerShdw>
                </a:effectLst>
              </a:rPr>
              <a:t>These are later identified as Cherubim (Ezekiel 10:15-20).</a:t>
            </a:r>
          </a:p>
          <a:p>
            <a:pPr marL="463550" lvl="1" indent="-231775">
              <a:spcBef>
                <a:spcPts val="300"/>
              </a:spcBef>
            </a:pPr>
            <a:r>
              <a:rPr lang="en-US" sz="3200" i="1" dirty="0">
                <a:solidFill>
                  <a:srgbClr val="800000"/>
                </a:solidFill>
                <a:effectLst>
                  <a:outerShdw blurRad="38100" dist="38100" dir="2700000" algn="tl">
                    <a:srgbClr val="000000">
                      <a:alpha val="43137"/>
                    </a:srgbClr>
                  </a:outerShdw>
                </a:effectLst>
              </a:rPr>
              <a:t>Consistently in Scripture, cherubim are guardians to the presence of God (Gen. 3:24; Exo. 25:18-22; 36:35; 2 Kings 19:15)</a:t>
            </a:r>
          </a:p>
          <a:p>
            <a:pPr marL="231775" indent="-231775">
              <a:spcBef>
                <a:spcPts val="300"/>
              </a:spcBef>
            </a:pPr>
            <a:endParaRPr lang="en-US" sz="3200" dirty="0"/>
          </a:p>
          <a:p>
            <a:pPr lvl="1">
              <a:spcBef>
                <a:spcPts val="300"/>
              </a:spcBef>
            </a:pPr>
            <a:endParaRPr lang="en-US" sz="2800" dirty="0"/>
          </a:p>
          <a:p>
            <a:pPr lvl="1"/>
            <a:endParaRPr lang="en-US" sz="2800" dirty="0"/>
          </a:p>
          <a:p>
            <a:pPr lvl="1"/>
            <a:endParaRPr lang="en-US" sz="2800" dirty="0"/>
          </a:p>
        </p:txBody>
      </p:sp>
      <p:sp>
        <p:nvSpPr>
          <p:cNvPr id="6" name="Title 4">
            <a:extLst>
              <a:ext uri="{FF2B5EF4-FFF2-40B4-BE49-F238E27FC236}">
                <a16:creationId xmlns:a16="http://schemas.microsoft.com/office/drawing/2014/main" id="{9C9F260A-D15D-4F2B-81E1-51179F1A948B}"/>
              </a:ext>
            </a:extLst>
          </p:cNvPr>
          <p:cNvSpPr>
            <a:spLocks noGrp="1"/>
          </p:cNvSpPr>
          <p:nvPr>
            <p:ph type="title"/>
          </p:nvPr>
        </p:nvSpPr>
        <p:spPr>
          <a:xfrm>
            <a:off x="457200" y="365125"/>
            <a:ext cx="6705600" cy="1325563"/>
          </a:xfrm>
        </p:spPr>
        <p:txBody>
          <a:bodyPr>
            <a:normAutofit/>
          </a:bodyPr>
          <a:lstStyle/>
          <a:p>
            <a:r>
              <a:rPr lang="en-US" b="1" dirty="0">
                <a:latin typeface="Tempus Sans ITC" panose="04020404030D07020202" pitchFamily="82" charset="0"/>
              </a:rPr>
              <a:t>Excerpts from the book of Ezekiel </a:t>
            </a:r>
            <a:r>
              <a:rPr lang="en-US" sz="3200" b="1" dirty="0"/>
              <a:t>(Psalm 137; Ezekiel 1:1-3:27) </a:t>
            </a:r>
            <a:endParaRPr lang="en-US" b="1" dirty="0"/>
          </a:p>
        </p:txBody>
      </p:sp>
      <p:pic>
        <p:nvPicPr>
          <p:cNvPr id="2" name="Picture 1">
            <a:extLst>
              <a:ext uri="{FF2B5EF4-FFF2-40B4-BE49-F238E27FC236}">
                <a16:creationId xmlns:a16="http://schemas.microsoft.com/office/drawing/2014/main" id="{BF81B251-5516-2334-60F0-BA36C8022939}"/>
              </a:ext>
            </a:extLst>
          </p:cNvPr>
          <p:cNvPicPr>
            <a:picLocks noChangeAspect="1"/>
          </p:cNvPicPr>
          <p:nvPr/>
        </p:nvPicPr>
        <p:blipFill>
          <a:blip r:embed="rId3"/>
          <a:stretch>
            <a:fillRect/>
          </a:stretch>
        </p:blipFill>
        <p:spPr>
          <a:xfrm>
            <a:off x="7067550" y="512061"/>
            <a:ext cx="4800600" cy="5980814"/>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44749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3251" y="1690688"/>
            <a:ext cx="11650132" cy="5167312"/>
          </a:xfrm>
        </p:spPr>
        <p:txBody>
          <a:bodyPr>
            <a:normAutofit/>
          </a:bodyPr>
          <a:lstStyle/>
          <a:p>
            <a:pPr marL="0" indent="0">
              <a:spcBef>
                <a:spcPts val="300"/>
              </a:spcBef>
              <a:buNone/>
            </a:pPr>
            <a:r>
              <a:rPr lang="en-US" sz="3500" b="1" i="1" u="sng" dirty="0">
                <a:effectLst>
                  <a:outerShdw blurRad="38100" dist="38100" dir="2700000" algn="tl">
                    <a:srgbClr val="000000">
                      <a:alpha val="43137"/>
                    </a:srgbClr>
                  </a:outerShdw>
                </a:effectLst>
              </a:rPr>
              <a:t>Notable aspects of the Cherubim</a:t>
            </a:r>
          </a:p>
          <a:p>
            <a:pPr marL="6350" indent="-231775">
              <a:spcBef>
                <a:spcPts val="300"/>
              </a:spcBef>
            </a:pPr>
            <a:r>
              <a:rPr lang="en-US" sz="3200" i="1" dirty="0">
                <a:solidFill>
                  <a:srgbClr val="800000"/>
                </a:solidFill>
                <a:effectLst>
                  <a:outerShdw blurRad="38100" dist="38100" dir="2700000" algn="tl">
                    <a:srgbClr val="000000">
                      <a:alpha val="43137"/>
                    </a:srgbClr>
                  </a:outerShdw>
                </a:effectLst>
              </a:rPr>
              <a:t>Each had four faces:</a:t>
            </a:r>
          </a:p>
          <a:p>
            <a:pPr marL="463550" lvl="1" indent="-231775">
              <a:spcBef>
                <a:spcPts val="300"/>
              </a:spcBef>
            </a:pPr>
            <a:r>
              <a:rPr lang="en-US" sz="2800" b="1" dirty="0">
                <a:solidFill>
                  <a:schemeClr val="accent1">
                    <a:lumMod val="75000"/>
                  </a:schemeClr>
                </a:solidFill>
              </a:rPr>
              <a:t>Man (intelligence) - Lion (strength) - Ox (service) - Eagle (swiftness)</a:t>
            </a:r>
          </a:p>
          <a:p>
            <a:pPr marL="231775" indent="-231775">
              <a:spcBef>
                <a:spcPts val="300"/>
              </a:spcBef>
            </a:pPr>
            <a:r>
              <a:rPr lang="en-US" sz="3200" i="1" dirty="0">
                <a:solidFill>
                  <a:srgbClr val="800000"/>
                </a:solidFill>
                <a:effectLst>
                  <a:outerShdw blurRad="38100" dist="38100" dir="2700000" algn="tl">
                    <a:srgbClr val="000000">
                      <a:alpha val="43137"/>
                    </a:srgbClr>
                  </a:outerShdw>
                </a:effectLst>
              </a:rPr>
              <a:t>Their appearance and movement like lightning suggests the power and instantaneous speed with which they perform their duties.</a:t>
            </a:r>
          </a:p>
          <a:p>
            <a:pPr marL="231775" indent="-231775">
              <a:spcBef>
                <a:spcPts val="300"/>
              </a:spcBef>
            </a:pPr>
            <a:r>
              <a:rPr lang="en-US" sz="3200" i="1" dirty="0">
                <a:solidFill>
                  <a:srgbClr val="800000"/>
                </a:solidFill>
                <a:effectLst>
                  <a:outerShdw blurRad="38100" dist="38100" dir="2700000" algn="tl">
                    <a:srgbClr val="000000">
                      <a:alpha val="43137"/>
                    </a:srgbClr>
                  </a:outerShdw>
                </a:effectLst>
              </a:rPr>
              <a:t>Because they are so similar to the creatures described in John’s vision of the throne scene of God in Revelation 6:6-11, they are usually identified as the same beings. </a:t>
            </a:r>
            <a:endParaRPr lang="en-US" sz="3200" dirty="0"/>
          </a:p>
          <a:p>
            <a:pPr marL="231775" indent="-231775">
              <a:spcBef>
                <a:spcPts val="300"/>
              </a:spcBef>
            </a:pPr>
            <a:endParaRPr lang="en-US" sz="3200" dirty="0"/>
          </a:p>
          <a:p>
            <a:pPr lvl="1">
              <a:spcBef>
                <a:spcPts val="300"/>
              </a:spcBef>
            </a:pPr>
            <a:endParaRPr lang="en-US" sz="2800" dirty="0"/>
          </a:p>
          <a:p>
            <a:pPr lvl="1"/>
            <a:endParaRPr lang="en-US" sz="2800" dirty="0"/>
          </a:p>
          <a:p>
            <a:pPr lvl="1"/>
            <a:endParaRPr lang="en-US" sz="2800" dirty="0"/>
          </a:p>
        </p:txBody>
      </p:sp>
      <p:sp>
        <p:nvSpPr>
          <p:cNvPr id="4" name="Title 4">
            <a:extLst>
              <a:ext uri="{FF2B5EF4-FFF2-40B4-BE49-F238E27FC236}">
                <a16:creationId xmlns:a16="http://schemas.microsoft.com/office/drawing/2014/main" id="{8F8D041C-822F-4CFC-AA51-04AEF6FCE120}"/>
              </a:ext>
            </a:extLst>
          </p:cNvPr>
          <p:cNvSpPr>
            <a:spLocks noGrp="1"/>
          </p:cNvSpPr>
          <p:nvPr>
            <p:ph type="title"/>
          </p:nvPr>
        </p:nvSpPr>
        <p:spPr>
          <a:xfrm>
            <a:off x="457200" y="365125"/>
            <a:ext cx="11396134" cy="1325563"/>
          </a:xfrm>
        </p:spPr>
        <p:txBody>
          <a:bodyPr/>
          <a:lstStyle/>
          <a:p>
            <a:r>
              <a:rPr lang="en-US" b="1" dirty="0">
                <a:latin typeface="Tempus Sans ITC" panose="04020404030D07020202" pitchFamily="82" charset="0"/>
              </a:rPr>
              <a:t>Excerpts from the book of Ezekiel</a:t>
            </a:r>
            <a:br>
              <a:rPr lang="en-US" i="1" dirty="0"/>
            </a:br>
            <a:r>
              <a:rPr lang="en-US" sz="3200" b="1" dirty="0"/>
              <a:t>Psalm 137; Ezekiel 1:1-3:27 </a:t>
            </a:r>
            <a:endParaRPr lang="en-US" b="1" dirty="0"/>
          </a:p>
        </p:txBody>
      </p:sp>
    </p:spTree>
    <p:extLst>
      <p:ext uri="{BB962C8B-B14F-4D97-AF65-F5344CB8AC3E}">
        <p14:creationId xmlns:p14="http://schemas.microsoft.com/office/powerpoint/2010/main" val="225152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7CCD9644-51D7-44A4-B1A0-1B9A7AFED531}"/>
              </a:ext>
            </a:extLst>
          </p:cNvPr>
          <p:cNvSpPr>
            <a:spLocks noGrp="1" noChangeArrowheads="1"/>
          </p:cNvSpPr>
          <p:nvPr>
            <p:ph type="title"/>
          </p:nvPr>
        </p:nvSpPr>
        <p:spPr>
          <a:xfrm>
            <a:off x="5280338" y="0"/>
            <a:ext cx="6787166" cy="1447800"/>
          </a:xfrm>
          <a:solidFill>
            <a:schemeClr val="bg1"/>
          </a:solidFill>
        </p:spPr>
        <p:txBody>
          <a:bodyPr>
            <a:normAutofit/>
          </a:bodyPr>
          <a:lstStyle/>
          <a:p>
            <a:pPr algn="ctr"/>
            <a:r>
              <a:rPr lang="en-US" altLang="en-US" sz="4000" b="1" dirty="0">
                <a:effectLst>
                  <a:outerShdw blurRad="38100" dist="38100" dir="2700000" algn="tl">
                    <a:srgbClr val="000000">
                      <a:alpha val="43137"/>
                    </a:srgbClr>
                  </a:outerShdw>
                </a:effectLst>
              </a:rPr>
              <a:t>The Throne Scenes of</a:t>
            </a:r>
            <a:br>
              <a:rPr lang="en-US" altLang="en-US" sz="4000" b="1" dirty="0">
                <a:effectLst>
                  <a:outerShdw blurRad="38100" dist="38100" dir="2700000" algn="tl">
                    <a:srgbClr val="000000">
                      <a:alpha val="43137"/>
                    </a:srgbClr>
                  </a:outerShdw>
                </a:effectLst>
              </a:rPr>
            </a:br>
            <a:r>
              <a:rPr lang="en-US" altLang="en-US" sz="4000" b="1" i="1" dirty="0">
                <a:effectLst>
                  <a:outerShdw blurRad="38100" dist="38100" dir="2700000" algn="tl">
                    <a:srgbClr val="000000">
                      <a:alpha val="43137"/>
                    </a:srgbClr>
                  </a:outerShdw>
                </a:effectLst>
              </a:rPr>
              <a:t>Ezekiel 1 &amp; Revelation 4</a:t>
            </a:r>
          </a:p>
        </p:txBody>
      </p:sp>
      <p:sp>
        <p:nvSpPr>
          <p:cNvPr id="108547" name="Rectangle 3">
            <a:extLst>
              <a:ext uri="{FF2B5EF4-FFF2-40B4-BE49-F238E27FC236}">
                <a16:creationId xmlns:a16="http://schemas.microsoft.com/office/drawing/2014/main" id="{D58034D8-523F-4885-BAFF-D53C5BC5C20B}"/>
              </a:ext>
            </a:extLst>
          </p:cNvPr>
          <p:cNvSpPr>
            <a:spLocks noGrp="1" noChangeArrowheads="1"/>
          </p:cNvSpPr>
          <p:nvPr>
            <p:ph type="body" idx="1"/>
          </p:nvPr>
        </p:nvSpPr>
        <p:spPr>
          <a:xfrm>
            <a:off x="5280338" y="1316865"/>
            <a:ext cx="6684134" cy="1812701"/>
          </a:xfrm>
        </p:spPr>
        <p:txBody>
          <a:bodyPr>
            <a:normAutofit fontScale="92500" lnSpcReduction="20000"/>
          </a:bodyPr>
          <a:lstStyle/>
          <a:p>
            <a:pPr marL="0" indent="0" algn="ctr">
              <a:buNone/>
            </a:pPr>
            <a:r>
              <a:rPr lang="en-US" altLang="en-US" sz="3200" dirty="0"/>
              <a:t>The two scenes share several common images – both have four multi-winged creatures before a bright throne of One who is worshiped. Each vision includes a number of things that the other does not.</a:t>
            </a:r>
          </a:p>
        </p:txBody>
      </p:sp>
      <p:pic>
        <p:nvPicPr>
          <p:cNvPr id="108548" name="Picture 4" descr="throne">
            <a:extLst>
              <a:ext uri="{FF2B5EF4-FFF2-40B4-BE49-F238E27FC236}">
                <a16:creationId xmlns:a16="http://schemas.microsoft.com/office/drawing/2014/main" id="{53269BFA-7E45-4426-A4AE-D6776708F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01" y="3129566"/>
            <a:ext cx="5035639" cy="3446482"/>
          </a:xfrm>
          <a:prstGeom prst="rect">
            <a:avLst/>
          </a:prstGeom>
          <a:noFill/>
          <a:extLst>
            <a:ext uri="{909E8E84-426E-40DD-AFC4-6F175D3DCCD1}">
              <a14:hiddenFill xmlns:a14="http://schemas.microsoft.com/office/drawing/2010/main">
                <a:solidFill>
                  <a:srgbClr val="FFFFFF"/>
                </a:solidFill>
              </a14:hiddenFill>
            </a:ext>
          </a:extLst>
        </p:spPr>
      </p:pic>
      <p:pic>
        <p:nvPicPr>
          <p:cNvPr id="108549" name="Picture 5" descr="Ezekielsvision">
            <a:extLst>
              <a:ext uri="{FF2B5EF4-FFF2-40B4-BE49-F238E27FC236}">
                <a16:creationId xmlns:a16="http://schemas.microsoft.com/office/drawing/2014/main" id="{328C389D-751A-412F-B785-CC9F89509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5053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89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BE796794-BA36-46EC-8628-52573EE7C680}"/>
              </a:ext>
            </a:extLst>
          </p:cNvPr>
          <p:cNvSpPr>
            <a:spLocks noGrp="1" noChangeArrowheads="1"/>
          </p:cNvSpPr>
          <p:nvPr>
            <p:ph type="title"/>
          </p:nvPr>
        </p:nvSpPr>
        <p:spPr>
          <a:xfrm>
            <a:off x="481637" y="152400"/>
            <a:ext cx="10186363" cy="1447800"/>
          </a:xfrm>
          <a:solidFill>
            <a:schemeClr val="bg1"/>
          </a:solidFill>
        </p:spPr>
        <p:txBody>
          <a:bodyPr/>
          <a:lstStyle/>
          <a:p>
            <a:r>
              <a:rPr lang="en-US" altLang="en-US" dirty="0">
                <a:effectLst>
                  <a:outerShdw blurRad="38100" dist="38100" dir="2700000" algn="tl">
                    <a:srgbClr val="000000">
                      <a:alpha val="43137"/>
                    </a:srgbClr>
                  </a:outerShdw>
                </a:effectLst>
              </a:rPr>
              <a:t>Four Living Creatures</a:t>
            </a:r>
            <a:br>
              <a:rPr lang="en-US" altLang="en-US" dirty="0">
                <a:effectLst>
                  <a:outerShdw blurRad="38100" dist="38100" dir="2700000" algn="tl">
                    <a:srgbClr val="000000">
                      <a:alpha val="43137"/>
                    </a:srgbClr>
                  </a:outerShdw>
                </a:effectLst>
              </a:rPr>
            </a:br>
            <a:r>
              <a:rPr lang="en-US" altLang="en-US" i="1" dirty="0">
                <a:effectLst>
                  <a:outerShdw blurRad="38100" dist="38100" dir="2700000" algn="tl">
                    <a:srgbClr val="000000">
                      <a:alpha val="43137"/>
                    </a:srgbClr>
                  </a:outerShdw>
                </a:effectLst>
              </a:rPr>
              <a:t>Ezekiel 1 &amp; Revelation 4</a:t>
            </a:r>
          </a:p>
        </p:txBody>
      </p:sp>
      <p:sp>
        <p:nvSpPr>
          <p:cNvPr id="110595" name="Rectangle 3">
            <a:extLst>
              <a:ext uri="{FF2B5EF4-FFF2-40B4-BE49-F238E27FC236}">
                <a16:creationId xmlns:a16="http://schemas.microsoft.com/office/drawing/2014/main" id="{32AEBE69-6514-4356-B534-9F48F9AD72EA}"/>
              </a:ext>
            </a:extLst>
          </p:cNvPr>
          <p:cNvSpPr>
            <a:spLocks noGrp="1" noChangeArrowheads="1"/>
          </p:cNvSpPr>
          <p:nvPr>
            <p:ph type="body" sz="half" idx="1"/>
          </p:nvPr>
        </p:nvSpPr>
        <p:spPr>
          <a:xfrm>
            <a:off x="481637" y="1600200"/>
            <a:ext cx="5233362" cy="1489702"/>
          </a:xfrm>
        </p:spPr>
        <p:txBody>
          <a:bodyPr/>
          <a:lstStyle/>
          <a:p>
            <a:pPr marL="0" indent="0" algn="ctr">
              <a:buNone/>
            </a:pPr>
            <a:r>
              <a:rPr lang="en-US" altLang="en-US" sz="3200" dirty="0"/>
              <a:t>The creatures </a:t>
            </a:r>
            <a:r>
              <a:rPr lang="en-US" altLang="en-US" sz="3200" dirty="0">
                <a:solidFill>
                  <a:srgbClr val="800000"/>
                </a:solidFill>
              </a:rPr>
              <a:t>in Ezekiel </a:t>
            </a:r>
            <a:r>
              <a:rPr lang="en-US" altLang="en-US" sz="3200" dirty="0"/>
              <a:t>each have four faces like a man, a lion, an ox and an eagle.</a:t>
            </a:r>
          </a:p>
          <a:p>
            <a:endParaRPr lang="en-US" altLang="en-US" dirty="0"/>
          </a:p>
        </p:txBody>
      </p:sp>
      <p:sp>
        <p:nvSpPr>
          <p:cNvPr id="110596" name="Rectangle 4">
            <a:extLst>
              <a:ext uri="{FF2B5EF4-FFF2-40B4-BE49-F238E27FC236}">
                <a16:creationId xmlns:a16="http://schemas.microsoft.com/office/drawing/2014/main" id="{3B2C982E-6505-43EC-BF23-3CC19E3751F2}"/>
              </a:ext>
            </a:extLst>
          </p:cNvPr>
          <p:cNvSpPr>
            <a:spLocks noGrp="1" noChangeArrowheads="1"/>
          </p:cNvSpPr>
          <p:nvPr>
            <p:ph type="body" sz="half" idx="2"/>
          </p:nvPr>
        </p:nvSpPr>
        <p:spPr>
          <a:xfrm>
            <a:off x="6272011" y="695459"/>
            <a:ext cx="5718219" cy="5354505"/>
          </a:xfrm>
        </p:spPr>
        <p:txBody>
          <a:bodyPr>
            <a:normAutofit/>
          </a:bodyPr>
          <a:lstStyle/>
          <a:p>
            <a:pPr marL="0" indent="0" algn="ctr">
              <a:buNone/>
            </a:pPr>
            <a:r>
              <a:rPr lang="en-US" altLang="en-US" sz="3200" dirty="0">
                <a:solidFill>
                  <a:srgbClr val="800000"/>
                </a:solidFill>
              </a:rPr>
              <a:t>In Revelation</a:t>
            </a:r>
            <a:r>
              <a:rPr lang="en-US" altLang="en-US" sz="3200" dirty="0"/>
              <a:t>, the creatures have one visage each – the first like a lion, the second like a calf, the third like a man and the fourth like and eagle.</a:t>
            </a:r>
          </a:p>
        </p:txBody>
      </p:sp>
      <p:pic>
        <p:nvPicPr>
          <p:cNvPr id="110597" name="Picture 5" descr="4creatures">
            <a:extLst>
              <a:ext uri="{FF2B5EF4-FFF2-40B4-BE49-F238E27FC236}">
                <a16:creationId xmlns:a16="http://schemas.microsoft.com/office/drawing/2014/main" id="{BAEBFBDE-8E43-467F-B650-5B5AA2865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734" y="3242302"/>
            <a:ext cx="3794147" cy="3407100"/>
          </a:xfrm>
          <a:prstGeom prst="rect">
            <a:avLst/>
          </a:prstGeom>
          <a:noFill/>
          <a:extLst>
            <a:ext uri="{909E8E84-426E-40DD-AFC4-6F175D3DCCD1}">
              <a14:hiddenFill xmlns:a14="http://schemas.microsoft.com/office/drawing/2010/main">
                <a:solidFill>
                  <a:srgbClr val="FFFFFF"/>
                </a:solidFill>
              </a14:hiddenFill>
            </a:ext>
          </a:extLst>
        </p:spPr>
      </p:pic>
      <p:pic>
        <p:nvPicPr>
          <p:cNvPr id="110598" name="Picture 6" descr="4creatures">
            <a:extLst>
              <a:ext uri="{FF2B5EF4-FFF2-40B4-BE49-F238E27FC236}">
                <a16:creationId xmlns:a16="http://schemas.microsoft.com/office/drawing/2014/main" id="{33B96313-99E7-4444-B2E0-53DC2A097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3632" y="3185179"/>
            <a:ext cx="3794975" cy="3407844"/>
          </a:xfrm>
          <a:prstGeom prst="rect">
            <a:avLst/>
          </a:prstGeom>
          <a:noFill/>
          <a:extLst>
            <a:ext uri="{909E8E84-426E-40DD-AFC4-6F175D3DCCD1}">
              <a14:hiddenFill xmlns:a14="http://schemas.microsoft.com/office/drawing/2010/main">
                <a:solidFill>
                  <a:srgbClr val="FFFFFF"/>
                </a:solidFill>
              </a14:hiddenFill>
            </a:ext>
          </a:extLst>
        </p:spPr>
      </p:pic>
      <p:pic>
        <p:nvPicPr>
          <p:cNvPr id="110599" name="Picture 7" descr="calf">
            <a:extLst>
              <a:ext uri="{FF2B5EF4-FFF2-40B4-BE49-F238E27FC236}">
                <a16:creationId xmlns:a16="http://schemas.microsoft.com/office/drawing/2014/main" id="{96117666-C974-4F5E-BA95-30B04C2F1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3631" y="3185178"/>
            <a:ext cx="1882523" cy="1708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29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a:extLst>
              <a:ext uri="{FF2B5EF4-FFF2-40B4-BE49-F238E27FC236}">
                <a16:creationId xmlns:a16="http://schemas.microsoft.com/office/drawing/2014/main" id="{B06ED757-EC05-4509-B716-369243122DC2}"/>
              </a:ext>
            </a:extLst>
          </p:cNvPr>
          <p:cNvSpPr>
            <a:spLocks noGrp="1" noChangeArrowheads="1"/>
          </p:cNvSpPr>
          <p:nvPr>
            <p:ph type="body" sz="half" idx="1"/>
          </p:nvPr>
        </p:nvSpPr>
        <p:spPr>
          <a:xfrm>
            <a:off x="265854" y="218941"/>
            <a:ext cx="5619791" cy="3117760"/>
          </a:xfrm>
        </p:spPr>
        <p:txBody>
          <a:bodyPr>
            <a:normAutofit/>
          </a:bodyPr>
          <a:lstStyle/>
          <a:p>
            <a:pPr marL="0" indent="0" algn="ctr">
              <a:buNone/>
            </a:pPr>
            <a:r>
              <a:rPr lang="en-US" altLang="en-US" b="1" dirty="0">
                <a:solidFill>
                  <a:srgbClr val="800000"/>
                </a:solidFill>
              </a:rPr>
              <a:t>In Ezekiel</a:t>
            </a:r>
            <a:r>
              <a:rPr lang="en-US" altLang="en-US" dirty="0"/>
              <a:t>, the creatures are accompanied by wheels full of eyes (omniscience) which enabled them to go “wherever the spirit wanted to go” (omnipresence).</a:t>
            </a:r>
          </a:p>
        </p:txBody>
      </p:sp>
      <p:sp>
        <p:nvSpPr>
          <p:cNvPr id="112644" name="Rectangle 4">
            <a:extLst>
              <a:ext uri="{FF2B5EF4-FFF2-40B4-BE49-F238E27FC236}">
                <a16:creationId xmlns:a16="http://schemas.microsoft.com/office/drawing/2014/main" id="{7CB1DA46-EEB0-4D8C-9FB1-A929EDE43994}"/>
              </a:ext>
            </a:extLst>
          </p:cNvPr>
          <p:cNvSpPr>
            <a:spLocks noGrp="1" noChangeArrowheads="1"/>
          </p:cNvSpPr>
          <p:nvPr>
            <p:ph type="body" sz="half" idx="2"/>
          </p:nvPr>
        </p:nvSpPr>
        <p:spPr>
          <a:xfrm>
            <a:off x="6699549" y="721217"/>
            <a:ext cx="4723987" cy="1691782"/>
          </a:xfrm>
        </p:spPr>
        <p:txBody>
          <a:bodyPr>
            <a:normAutofit/>
          </a:bodyPr>
          <a:lstStyle/>
          <a:p>
            <a:pPr marL="0" indent="0" algn="ctr">
              <a:buNone/>
            </a:pPr>
            <a:r>
              <a:rPr lang="en-US" altLang="en-US" b="1" dirty="0">
                <a:solidFill>
                  <a:srgbClr val="800000"/>
                </a:solidFill>
              </a:rPr>
              <a:t>In Revelation</a:t>
            </a:r>
            <a:r>
              <a:rPr lang="en-US" altLang="en-US" dirty="0"/>
              <a:t>, each creature has is full of eyes, suggesting complete omniscience.</a:t>
            </a:r>
          </a:p>
        </p:txBody>
      </p:sp>
      <p:pic>
        <p:nvPicPr>
          <p:cNvPr id="112645" name="Picture 5" descr="image006">
            <a:extLst>
              <a:ext uri="{FF2B5EF4-FFF2-40B4-BE49-F238E27FC236}">
                <a16:creationId xmlns:a16="http://schemas.microsoft.com/office/drawing/2014/main" id="{1E1FBD78-EB00-4708-A437-F3CEF4286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809" y="2412999"/>
            <a:ext cx="5723468" cy="42926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2646" name="Picture 6" descr="cherub">
            <a:extLst>
              <a:ext uri="{FF2B5EF4-FFF2-40B4-BE49-F238E27FC236}">
                <a16:creationId xmlns:a16="http://schemas.microsoft.com/office/drawing/2014/main" id="{9E05186E-0A3B-4AD0-9767-1A8BE16766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855" y="2413000"/>
            <a:ext cx="5619791" cy="4292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3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93469922-9F47-4144-AECC-739789C8E7E8}"/>
              </a:ext>
            </a:extLst>
          </p:cNvPr>
          <p:cNvPicPr>
            <a:picLocks noChangeAspect="1"/>
          </p:cNvPicPr>
          <p:nvPr/>
        </p:nvPicPr>
        <p:blipFill rotWithShape="1">
          <a:blip r:embed="rId4">
            <a:alphaModFix/>
          </a:blip>
          <a:srcRect l="15447" r="12896"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p:cNvSpPr>
            <a:spLocks noGrp="1"/>
          </p:cNvSpPr>
          <p:nvPr>
            <p:ph idx="1"/>
          </p:nvPr>
        </p:nvSpPr>
        <p:spPr>
          <a:xfrm>
            <a:off x="4838041" y="152400"/>
            <a:ext cx="7353939" cy="6705600"/>
          </a:xfrm>
        </p:spPr>
        <p:txBody>
          <a:bodyPr anchor="ctr">
            <a:noAutofit/>
          </a:bodyPr>
          <a:lstStyle/>
          <a:p>
            <a:pPr marL="0" indent="0">
              <a:spcBef>
                <a:spcPts val="300"/>
              </a:spcBef>
              <a:buNone/>
            </a:pPr>
            <a:r>
              <a:rPr lang="en-US" sz="3600" b="1" dirty="0">
                <a:solidFill>
                  <a:srgbClr val="000000"/>
                </a:solidFill>
                <a:latin typeface="Tempus Sans ITC" panose="04020404030D07020202" pitchFamily="82" charset="0"/>
              </a:rPr>
              <a:t>The Vision of the Chariot </a:t>
            </a:r>
            <a:r>
              <a:rPr lang="en-US" sz="3600" dirty="0">
                <a:solidFill>
                  <a:srgbClr val="000000"/>
                </a:solidFill>
                <a:latin typeface="Tempus Sans ITC" panose="04020404030D07020202" pitchFamily="82" charset="0"/>
              </a:rPr>
              <a:t>(1:15-25)</a:t>
            </a:r>
          </a:p>
          <a:p>
            <a:pPr marL="6350" indent="-231775">
              <a:spcBef>
                <a:spcPts val="300"/>
              </a:spcBef>
            </a:pPr>
            <a:r>
              <a:rPr lang="en-US" i="1" dirty="0">
                <a:solidFill>
                  <a:srgbClr val="000000"/>
                </a:solidFill>
                <a:effectLst>
                  <a:outerShdw blurRad="38100" dist="38100" dir="2700000" algn="tl">
                    <a:srgbClr val="000000">
                      <a:alpha val="43137"/>
                    </a:srgbClr>
                  </a:outerShdw>
                </a:effectLst>
              </a:rPr>
              <a:t>Each cherub has a wheel </a:t>
            </a:r>
          </a:p>
          <a:p>
            <a:pPr marL="463550" lvl="1" indent="-231775">
              <a:spcBef>
                <a:spcPts val="300"/>
              </a:spcBef>
            </a:pPr>
            <a:r>
              <a:rPr lang="en-US" sz="2800" i="1" dirty="0">
                <a:solidFill>
                  <a:srgbClr val="000000"/>
                </a:solidFill>
                <a:effectLst>
                  <a:outerShdw blurRad="38100" dist="38100" dir="2700000" algn="tl">
                    <a:srgbClr val="000000">
                      <a:alpha val="43137"/>
                    </a:srgbClr>
                  </a:outerShdw>
                </a:effectLst>
              </a:rPr>
              <a:t>Each wheel is a wheel within a wheel (1:16) </a:t>
            </a:r>
          </a:p>
          <a:p>
            <a:pPr marL="463550" lvl="1" indent="-231775">
              <a:spcBef>
                <a:spcPts val="300"/>
              </a:spcBef>
            </a:pPr>
            <a:r>
              <a:rPr lang="en-US" sz="2800" i="1" dirty="0">
                <a:solidFill>
                  <a:srgbClr val="000000"/>
                </a:solidFill>
                <a:effectLst>
                  <a:outerShdw blurRad="38100" dist="38100" dir="2700000" algn="tl">
                    <a:srgbClr val="000000">
                      <a:alpha val="43137"/>
                    </a:srgbClr>
                  </a:outerShdw>
                </a:effectLst>
              </a:rPr>
              <a:t>The design of the wheels suggests omniscience and the ability to move in any direction (1:17-18)</a:t>
            </a:r>
          </a:p>
          <a:p>
            <a:pPr marL="463550" lvl="1" indent="-231775">
              <a:spcBef>
                <a:spcPts val="300"/>
              </a:spcBef>
            </a:pPr>
            <a:r>
              <a:rPr lang="en-US" sz="2800" i="1" dirty="0">
                <a:solidFill>
                  <a:srgbClr val="000000"/>
                </a:solidFill>
                <a:effectLst>
                  <a:outerShdw blurRad="38100" dist="38100" dir="2700000" algn="tl">
                    <a:srgbClr val="000000">
                      <a:alpha val="43137"/>
                    </a:srgbClr>
                  </a:outerShdw>
                </a:effectLst>
              </a:rPr>
              <a:t>Each cherub and wheel work as a unit (1:19)</a:t>
            </a:r>
          </a:p>
          <a:p>
            <a:pPr marL="463550" lvl="1" indent="-231775">
              <a:spcBef>
                <a:spcPts val="300"/>
              </a:spcBef>
            </a:pPr>
            <a:r>
              <a:rPr lang="en-US" sz="2800" i="1" dirty="0">
                <a:solidFill>
                  <a:srgbClr val="000000"/>
                </a:solidFill>
                <a:effectLst>
                  <a:outerShdw blurRad="38100" dist="38100" dir="2700000" algn="tl">
                    <a:srgbClr val="000000">
                      <a:alpha val="43137"/>
                    </a:srgbClr>
                  </a:outerShdw>
                </a:effectLst>
              </a:rPr>
              <a:t>The spirit of the cherubim directs the wheels (1:20-21)</a:t>
            </a:r>
          </a:p>
          <a:p>
            <a:pPr marL="463550" lvl="1" indent="-231775">
              <a:spcBef>
                <a:spcPts val="300"/>
              </a:spcBef>
            </a:pPr>
            <a:r>
              <a:rPr lang="en-US" sz="2800" i="1" dirty="0">
                <a:solidFill>
                  <a:srgbClr val="000000"/>
                </a:solidFill>
                <a:effectLst>
                  <a:outerShdw blurRad="38100" dist="38100" dir="2700000" algn="tl">
                    <a:srgbClr val="000000">
                      <a:alpha val="43137"/>
                    </a:srgbClr>
                  </a:outerShdw>
                </a:effectLst>
              </a:rPr>
              <a:t>Over the heads of the cherubim is a great expanse.  When the cherubim moved it sounded like many waters, the Almighty, and an army (1:22-24)</a:t>
            </a:r>
          </a:p>
          <a:p>
            <a:pPr marL="463550" lvl="1" indent="-231775">
              <a:spcBef>
                <a:spcPts val="300"/>
              </a:spcBef>
            </a:pPr>
            <a:r>
              <a:rPr lang="en-US" sz="2800" i="1" dirty="0">
                <a:solidFill>
                  <a:srgbClr val="000000"/>
                </a:solidFill>
                <a:effectLst>
                  <a:outerShdw blurRad="38100" dist="38100" dir="2700000" algn="tl">
                    <a:srgbClr val="000000">
                      <a:alpha val="43137"/>
                    </a:srgbClr>
                  </a:outerShdw>
                </a:effectLst>
              </a:rPr>
              <a:t>In response to a voice from above them, the cherubim let down their wings and become still (1:25)</a:t>
            </a:r>
          </a:p>
        </p:txBody>
      </p:sp>
    </p:spTree>
    <p:extLst>
      <p:ext uri="{BB962C8B-B14F-4D97-AF65-F5344CB8AC3E}">
        <p14:creationId xmlns:p14="http://schemas.microsoft.com/office/powerpoint/2010/main" val="39888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868" y="1764406"/>
            <a:ext cx="11311466" cy="5093594"/>
          </a:xfrm>
        </p:spPr>
        <p:txBody>
          <a:bodyPr>
            <a:normAutofit/>
          </a:bodyPr>
          <a:lstStyle/>
          <a:p>
            <a:pPr marL="0" indent="0">
              <a:buNone/>
            </a:pPr>
            <a:r>
              <a:rPr lang="en-US" sz="3200" b="1" i="1" u="sng" dirty="0">
                <a:effectLst>
                  <a:outerShdw blurRad="38100" dist="38100" dir="2700000" algn="tl">
                    <a:srgbClr val="000000">
                      <a:alpha val="43137"/>
                    </a:srgbClr>
                  </a:outerShdw>
                </a:effectLst>
              </a:rPr>
              <a:t>Visions of Glory of the Lord Coming in Judgment (Ezekiel 1:4-28)</a:t>
            </a:r>
          </a:p>
          <a:p>
            <a:pPr marL="0" indent="0">
              <a:spcBef>
                <a:spcPts val="300"/>
              </a:spcBef>
              <a:buNone/>
            </a:pPr>
            <a:r>
              <a:rPr lang="en-US" sz="3200" dirty="0"/>
              <a:t>The Throne of the </a:t>
            </a:r>
            <a:r>
              <a:rPr lang="en-US" sz="3200" cap="small" dirty="0"/>
              <a:t>Lord’s</a:t>
            </a:r>
            <a:r>
              <a:rPr lang="en-US" sz="3200" dirty="0"/>
              <a:t> Glory (1:26-28)</a:t>
            </a:r>
          </a:p>
          <a:p>
            <a:pPr marL="6350" indent="-231775">
              <a:spcBef>
                <a:spcPts val="300"/>
              </a:spcBef>
            </a:pPr>
            <a:r>
              <a:rPr lang="en-US" sz="3200" i="1" dirty="0">
                <a:solidFill>
                  <a:srgbClr val="800000"/>
                </a:solidFill>
                <a:effectLst>
                  <a:outerShdw blurRad="38100" dist="38100" dir="2700000" algn="tl">
                    <a:srgbClr val="000000">
                      <a:alpha val="43137"/>
                    </a:srgbClr>
                  </a:outerShdw>
                </a:effectLst>
              </a:rPr>
              <a:t>Ezekiel sees a throne above the expanse above the cherubim.</a:t>
            </a:r>
          </a:p>
          <a:p>
            <a:pPr marL="463550" lvl="1" indent="-231775">
              <a:spcBef>
                <a:spcPts val="300"/>
              </a:spcBef>
            </a:pPr>
            <a:r>
              <a:rPr lang="en-US" sz="2800" i="1" dirty="0">
                <a:solidFill>
                  <a:srgbClr val="800000"/>
                </a:solidFill>
                <a:effectLst>
                  <a:outerShdw blurRad="38100" dist="38100" dir="2700000" algn="tl">
                    <a:srgbClr val="000000">
                      <a:alpha val="43137"/>
                    </a:srgbClr>
                  </a:outerShdw>
                </a:effectLst>
              </a:rPr>
              <a:t>The throne was like </a:t>
            </a:r>
            <a:r>
              <a:rPr lang="en-US" sz="2800" i="1" dirty="0">
                <a:solidFill>
                  <a:srgbClr val="0000FF"/>
                </a:solidFill>
                <a:effectLst>
                  <a:outerShdw blurRad="38100" dist="38100" dir="2700000" algn="tl">
                    <a:srgbClr val="000000">
                      <a:alpha val="43137"/>
                    </a:srgbClr>
                  </a:outerShdw>
                </a:effectLst>
              </a:rPr>
              <a:t>sapphire. </a:t>
            </a:r>
            <a:r>
              <a:rPr lang="en-US" sz="2800" i="1" dirty="0">
                <a:solidFill>
                  <a:srgbClr val="800000"/>
                </a:solidFill>
                <a:effectLst>
                  <a:outerShdw blurRad="38100" dist="38100" dir="2700000" algn="tl">
                    <a:srgbClr val="000000">
                      <a:alpha val="43137"/>
                    </a:srgbClr>
                  </a:outerShdw>
                </a:effectLst>
              </a:rPr>
              <a:t>The one sitting on the throne was human in appearance (1:26) </a:t>
            </a:r>
          </a:p>
          <a:p>
            <a:pPr marL="463550" lvl="1" indent="-231775">
              <a:spcBef>
                <a:spcPts val="300"/>
              </a:spcBef>
            </a:pPr>
            <a:r>
              <a:rPr lang="en-US" sz="2800" i="1" dirty="0">
                <a:solidFill>
                  <a:srgbClr val="800000"/>
                </a:solidFill>
                <a:effectLst>
                  <a:outerShdw blurRad="38100" dist="38100" dir="2700000" algn="tl">
                    <a:srgbClr val="000000">
                      <a:alpha val="43137"/>
                    </a:srgbClr>
                  </a:outerShdw>
                </a:effectLst>
              </a:rPr>
              <a:t>From the waist up, His appearance was like glowing amber metal, and from the waist down it was like fire (1:27)</a:t>
            </a:r>
          </a:p>
          <a:p>
            <a:pPr marL="463550" lvl="1" indent="-231775">
              <a:spcBef>
                <a:spcPts val="300"/>
              </a:spcBef>
            </a:pPr>
            <a:r>
              <a:rPr lang="en-US" sz="2800" i="1" dirty="0">
                <a:solidFill>
                  <a:srgbClr val="800000"/>
                </a:solidFill>
                <a:effectLst>
                  <a:outerShdw blurRad="38100" dist="38100" dir="2700000" algn="tl">
                    <a:srgbClr val="000000">
                      <a:alpha val="43137"/>
                    </a:srgbClr>
                  </a:outerShdw>
                </a:effectLst>
              </a:rPr>
              <a:t>Surrounding the scene was a glow like a bright rainbow. (1:28)</a:t>
            </a:r>
          </a:p>
          <a:p>
            <a:pPr marL="0" indent="-225425" algn="ctr">
              <a:spcBef>
                <a:spcPts val="300"/>
              </a:spcBef>
              <a:buNone/>
            </a:pPr>
            <a:r>
              <a:rPr lang="en-US" sz="3200" i="1" dirty="0">
                <a:solidFill>
                  <a:srgbClr val="0000FF"/>
                </a:solidFill>
                <a:effectLst>
                  <a:outerShdw blurRad="38100" dist="38100" dir="2700000" algn="tl">
                    <a:srgbClr val="000000">
                      <a:alpha val="43137"/>
                    </a:srgbClr>
                  </a:outerShdw>
                </a:effectLst>
              </a:rPr>
              <a:t>“This was the appearance of the likeness of the glory of the LORD. So when I saw it, I fell on my face,                                                                and I heard a voice of One speaking.”</a:t>
            </a:r>
          </a:p>
          <a:p>
            <a:pPr lvl="1">
              <a:spcBef>
                <a:spcPts val="300"/>
              </a:spcBef>
            </a:pPr>
            <a:endParaRPr lang="en-US" sz="2800" dirty="0"/>
          </a:p>
          <a:p>
            <a:pPr lvl="1"/>
            <a:endParaRPr lang="en-US" sz="2800" dirty="0"/>
          </a:p>
          <a:p>
            <a:pPr lvl="1"/>
            <a:endParaRPr lang="en-US" sz="2800" dirty="0"/>
          </a:p>
        </p:txBody>
      </p:sp>
      <p:sp>
        <p:nvSpPr>
          <p:cNvPr id="6" name="Title 4">
            <a:extLst>
              <a:ext uri="{FF2B5EF4-FFF2-40B4-BE49-F238E27FC236}">
                <a16:creationId xmlns:a16="http://schemas.microsoft.com/office/drawing/2014/main" id="{1597D7A1-4DEC-4A49-A772-5DA88CCBA5B4}"/>
              </a:ext>
            </a:extLst>
          </p:cNvPr>
          <p:cNvSpPr>
            <a:spLocks noGrp="1"/>
          </p:cNvSpPr>
          <p:nvPr>
            <p:ph type="title"/>
          </p:nvPr>
        </p:nvSpPr>
        <p:spPr>
          <a:xfrm>
            <a:off x="457200" y="365125"/>
            <a:ext cx="11396134" cy="1325563"/>
          </a:xfrm>
        </p:spPr>
        <p:txBody>
          <a:bodyPr/>
          <a:lstStyle/>
          <a:p>
            <a:r>
              <a:rPr lang="en-US" b="1" dirty="0">
                <a:latin typeface="Tempus Sans ITC" panose="04020404030D07020202" pitchFamily="82" charset="0"/>
              </a:rPr>
              <a:t>Excerpts from the book of Ezekiel</a:t>
            </a:r>
            <a:br>
              <a:rPr lang="en-US" i="1" dirty="0"/>
            </a:br>
            <a:r>
              <a:rPr lang="en-US" sz="3200" b="1" dirty="0"/>
              <a:t>Psalm 137; Ezekiel 1:1-3:27 </a:t>
            </a:r>
            <a:endParaRPr lang="en-US" b="1" dirty="0"/>
          </a:p>
        </p:txBody>
      </p:sp>
    </p:spTree>
    <p:extLst>
      <p:ext uri="{BB962C8B-B14F-4D97-AF65-F5344CB8AC3E}">
        <p14:creationId xmlns:p14="http://schemas.microsoft.com/office/powerpoint/2010/main" val="149356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0083-B653-49A8-AB97-2602CDB8B2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6E62E5-7037-443B-A420-56D05AF5456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091F610-D125-4716-A54C-D59E6BB65AD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0" y="-381000"/>
            <a:ext cx="12191999" cy="7239000"/>
          </a:xfrm>
          <a:prstGeom prst="rect">
            <a:avLst/>
          </a:prstGeom>
        </p:spPr>
      </p:pic>
      <p:sp>
        <p:nvSpPr>
          <p:cNvPr id="5" name="Rectangle 4">
            <a:extLst>
              <a:ext uri="{FF2B5EF4-FFF2-40B4-BE49-F238E27FC236}">
                <a16:creationId xmlns:a16="http://schemas.microsoft.com/office/drawing/2014/main" id="{2BFD9A2D-5913-477A-AFFF-F194A805742D}"/>
              </a:ext>
            </a:extLst>
          </p:cNvPr>
          <p:cNvSpPr/>
          <p:nvPr/>
        </p:nvSpPr>
        <p:spPr>
          <a:xfrm>
            <a:off x="6477000" y="2407505"/>
            <a:ext cx="3733800" cy="1449387"/>
          </a:xfrm>
          <a:prstGeom prst="rect">
            <a:avLst/>
          </a:prstGeom>
          <a:solidFill>
            <a:srgbClr val="FF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83724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868" y="254001"/>
            <a:ext cx="11159065" cy="1388533"/>
          </a:xfrm>
          <a:blipFill>
            <a:blip r:embed="rId3"/>
            <a:stretch>
              <a:fillRect/>
            </a:stretch>
          </a:blipFill>
        </p:spPr>
        <p:txBody>
          <a:bodyPr anchor="t">
            <a:normAutofit/>
          </a:bodyPr>
          <a:lstStyle/>
          <a:p>
            <a:r>
              <a:rPr lang="en-US" sz="6000" cap="small" dirty="0">
                <a:latin typeface="Algerian" panose="04020705040A02060702" pitchFamily="82" charset="0"/>
              </a:rPr>
              <a:t>Ezekiel		   </a:t>
            </a:r>
            <a:br>
              <a:rPr lang="en-US" sz="6000" cap="small" dirty="0">
                <a:latin typeface="Algerian" panose="04020705040A02060702" pitchFamily="82" charset="0"/>
              </a:rPr>
            </a:br>
            <a:r>
              <a:rPr lang="en-US" sz="3200" b="1" dirty="0">
                <a:effectLst>
                  <a:glow rad="101600">
                    <a:schemeClr val="accent2">
                      <a:lumMod val="20000"/>
                      <a:lumOff val="80000"/>
                      <a:alpha val="60000"/>
                    </a:schemeClr>
                  </a:glow>
                </a:effectLst>
                <a:latin typeface="+mn-lt"/>
              </a:rPr>
              <a:t>Lesson 2: Ezekiel 1:1-28</a:t>
            </a:r>
            <a:endParaRPr lang="en-US" b="1" dirty="0">
              <a:effectLst>
                <a:glow rad="101600">
                  <a:schemeClr val="accent2">
                    <a:lumMod val="20000"/>
                    <a:lumOff val="80000"/>
                    <a:alpha val="60000"/>
                  </a:schemeClr>
                </a:glow>
                <a:outerShdw blurRad="38100" dist="38100" dir="2700000" algn="tl">
                  <a:srgbClr val="000000">
                    <a:alpha val="43137"/>
                  </a:srgbClr>
                </a:outerShdw>
              </a:effectLst>
            </a:endParaRPr>
          </a:p>
        </p:txBody>
      </p:sp>
      <p:sp>
        <p:nvSpPr>
          <p:cNvPr id="3" name="Content Placeholder 2"/>
          <p:cNvSpPr>
            <a:spLocks noGrp="1"/>
          </p:cNvSpPr>
          <p:nvPr>
            <p:ph idx="1"/>
          </p:nvPr>
        </p:nvSpPr>
        <p:spPr>
          <a:xfrm>
            <a:off x="541868" y="1764406"/>
            <a:ext cx="11311466" cy="5093594"/>
          </a:xfrm>
        </p:spPr>
        <p:txBody>
          <a:bodyPr>
            <a:normAutofit/>
          </a:bodyPr>
          <a:lstStyle/>
          <a:p>
            <a:pPr marL="0" indent="0">
              <a:buNone/>
            </a:pPr>
            <a:r>
              <a:rPr lang="en-US" sz="3200" b="1" i="1" u="sng" dirty="0">
                <a:effectLst>
                  <a:outerShdw blurRad="38100" dist="38100" dir="2700000" algn="tl">
                    <a:srgbClr val="000000">
                      <a:alpha val="43137"/>
                    </a:srgbClr>
                  </a:outerShdw>
                </a:effectLst>
              </a:rPr>
              <a:t>Visions of Glory of the Lord Coming in Judgment (1:4-28)</a:t>
            </a:r>
          </a:p>
          <a:p>
            <a:pPr marL="0" indent="0">
              <a:spcBef>
                <a:spcPts val="300"/>
              </a:spcBef>
              <a:buNone/>
            </a:pPr>
            <a:r>
              <a:rPr lang="en-US" sz="3200" dirty="0"/>
              <a:t>The Vision of the Chariot (1:15-25)</a:t>
            </a:r>
          </a:p>
          <a:p>
            <a:pPr marL="6350" indent="-231775">
              <a:spcBef>
                <a:spcPts val="300"/>
              </a:spcBef>
            </a:pPr>
            <a:r>
              <a:rPr lang="en-US" sz="3200" i="1" dirty="0">
                <a:solidFill>
                  <a:srgbClr val="800000"/>
                </a:solidFill>
                <a:effectLst>
                  <a:outerShdw blurRad="38100" dist="38100" dir="2700000" algn="tl">
                    <a:srgbClr val="000000">
                      <a:alpha val="43137"/>
                    </a:srgbClr>
                  </a:outerShdw>
                </a:effectLst>
              </a:rPr>
              <a:t>Each cherub has a wheel </a:t>
            </a:r>
          </a:p>
          <a:p>
            <a:pPr marL="463550" lvl="1" indent="-231775">
              <a:spcBef>
                <a:spcPts val="300"/>
              </a:spcBef>
            </a:pPr>
            <a:r>
              <a:rPr lang="en-US" sz="2800" i="1" dirty="0">
                <a:solidFill>
                  <a:srgbClr val="800000"/>
                </a:solidFill>
                <a:effectLst>
                  <a:outerShdw blurRad="38100" dist="38100" dir="2700000" algn="tl">
                    <a:srgbClr val="000000">
                      <a:alpha val="43137"/>
                    </a:srgbClr>
                  </a:outerShdw>
                </a:effectLst>
              </a:rPr>
              <a:t>Each wheel is a wheel within a wheel (1:16) </a:t>
            </a:r>
          </a:p>
          <a:p>
            <a:pPr marL="463550" lvl="1" indent="-231775">
              <a:spcBef>
                <a:spcPts val="300"/>
              </a:spcBef>
            </a:pPr>
            <a:r>
              <a:rPr lang="en-US" sz="2800" i="1" dirty="0">
                <a:solidFill>
                  <a:srgbClr val="800000"/>
                </a:solidFill>
                <a:effectLst>
                  <a:outerShdw blurRad="38100" dist="38100" dir="2700000" algn="tl">
                    <a:srgbClr val="000000">
                      <a:alpha val="43137"/>
                    </a:srgbClr>
                  </a:outerShdw>
                </a:effectLst>
              </a:rPr>
              <a:t>The design of the wheels suggests omniscience</a:t>
            </a:r>
          </a:p>
          <a:p>
            <a:pPr marL="231775" lvl="1" indent="0">
              <a:spcBef>
                <a:spcPts val="300"/>
              </a:spcBef>
              <a:buNone/>
            </a:pPr>
            <a:r>
              <a:rPr lang="en-US" sz="2800" i="1" dirty="0">
                <a:solidFill>
                  <a:srgbClr val="800000"/>
                </a:solidFill>
                <a:effectLst>
                  <a:outerShdw blurRad="38100" dist="38100" dir="2700000" algn="tl">
                    <a:srgbClr val="000000">
                      <a:alpha val="43137"/>
                    </a:srgbClr>
                  </a:outerShdw>
                </a:effectLst>
              </a:rPr>
              <a:t>   and the ability to move in any direction (1:17-18)</a:t>
            </a:r>
          </a:p>
          <a:p>
            <a:pPr marL="463550" lvl="1" indent="-231775">
              <a:spcBef>
                <a:spcPts val="300"/>
              </a:spcBef>
            </a:pPr>
            <a:r>
              <a:rPr lang="en-US" sz="2800" i="1" dirty="0">
                <a:solidFill>
                  <a:srgbClr val="800000"/>
                </a:solidFill>
                <a:effectLst>
                  <a:outerShdw blurRad="38100" dist="38100" dir="2700000" algn="tl">
                    <a:srgbClr val="000000">
                      <a:alpha val="43137"/>
                    </a:srgbClr>
                  </a:outerShdw>
                </a:effectLst>
              </a:rPr>
              <a:t>The cherubim and wheel worked as a unit (1:19)</a:t>
            </a:r>
          </a:p>
          <a:p>
            <a:pPr marL="463550" lvl="1" indent="-231775">
              <a:spcBef>
                <a:spcPts val="300"/>
              </a:spcBef>
            </a:pPr>
            <a:r>
              <a:rPr lang="en-US" sz="2800" i="1" dirty="0">
                <a:solidFill>
                  <a:srgbClr val="800000"/>
                </a:solidFill>
                <a:effectLst>
                  <a:outerShdw blurRad="38100" dist="38100" dir="2700000" algn="tl">
                    <a:srgbClr val="000000">
                      <a:alpha val="43137"/>
                    </a:srgbClr>
                  </a:outerShdw>
                </a:effectLst>
              </a:rPr>
              <a:t>The spirit of the cherubim directs the wheels</a:t>
            </a:r>
          </a:p>
          <a:p>
            <a:pPr marL="463550" lvl="1" indent="-231775">
              <a:spcBef>
                <a:spcPts val="300"/>
              </a:spcBef>
            </a:pPr>
            <a:r>
              <a:rPr lang="en-US" sz="2800" i="1" dirty="0">
                <a:solidFill>
                  <a:srgbClr val="800000"/>
                </a:solidFill>
                <a:effectLst>
                  <a:outerShdw blurRad="38100" dist="38100" dir="2700000" algn="tl">
                    <a:srgbClr val="000000">
                      <a:alpha val="43137"/>
                    </a:srgbClr>
                  </a:outerShdw>
                </a:effectLst>
              </a:rPr>
              <a:t>The wheels are full of eyes.</a:t>
            </a:r>
          </a:p>
          <a:p>
            <a:pPr marL="463550" lvl="1" indent="-231775">
              <a:spcBef>
                <a:spcPts val="300"/>
              </a:spcBef>
            </a:pPr>
            <a:endParaRPr lang="en-US" sz="2800" dirty="0"/>
          </a:p>
          <a:p>
            <a:pPr lvl="1">
              <a:spcBef>
                <a:spcPts val="300"/>
              </a:spcBef>
            </a:pPr>
            <a:endParaRPr lang="en-US" sz="2800" dirty="0"/>
          </a:p>
          <a:p>
            <a:pPr lvl="1"/>
            <a:endParaRPr lang="en-US" sz="2800" dirty="0"/>
          </a:p>
          <a:p>
            <a:pPr lvl="1"/>
            <a:endParaRPr lang="en-US" sz="2800" dirty="0"/>
          </a:p>
        </p:txBody>
      </p:sp>
      <p:pic>
        <p:nvPicPr>
          <p:cNvPr id="1026" name="Picture 2" descr="Image result for ezekiel 1 wheel">
            <a:extLst>
              <a:ext uri="{FF2B5EF4-FFF2-40B4-BE49-F238E27FC236}">
                <a16:creationId xmlns:a16="http://schemas.microsoft.com/office/drawing/2014/main" id="{4550EEC0-D70C-4380-8717-8AAD71D858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 y="0"/>
            <a:ext cx="1219533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01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C225CE1E-2CFE-4F89-9BFF-DD4DB292A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5173"/>
            <a:ext cx="12192000" cy="8553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75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62276"/>
            <a:ext cx="10667999" cy="5295724"/>
          </a:xfrm>
        </p:spPr>
        <p:txBody>
          <a:bodyPr>
            <a:normAutofit/>
          </a:bodyPr>
          <a:lstStyle/>
          <a:p>
            <a:pPr>
              <a:lnSpc>
                <a:spcPct val="100000"/>
              </a:lnSpc>
              <a:spcBef>
                <a:spcPts val="300"/>
              </a:spcBef>
            </a:pPr>
            <a:r>
              <a:rPr lang="en-US" sz="3200" dirty="0"/>
              <a:t>God’s spirit enters Ezekiel (2:1-2; 2 Peter 1:20-21)</a:t>
            </a:r>
          </a:p>
          <a:p>
            <a:pPr>
              <a:spcBef>
                <a:spcPts val="300"/>
              </a:spcBef>
            </a:pPr>
            <a:r>
              <a:rPr lang="en-US" sz="3200" dirty="0"/>
              <a:t>Ezekiel is charged with speaking the word of the Lord to stubborn and rebellious children (2:3-7)</a:t>
            </a:r>
          </a:p>
          <a:p>
            <a:pPr marL="463550" lvl="1" indent="-231775">
              <a:spcBef>
                <a:spcPts val="300"/>
              </a:spcBef>
            </a:pPr>
            <a:r>
              <a:rPr lang="en-US" sz="3200" i="1" dirty="0">
                <a:solidFill>
                  <a:srgbClr val="800000"/>
                </a:solidFill>
                <a:effectLst>
                  <a:outerShdw blurRad="38100" dist="38100" dir="2700000" algn="tl">
                    <a:srgbClr val="000000">
                      <a:alpha val="43137"/>
                    </a:srgbClr>
                  </a:outerShdw>
                </a:effectLst>
              </a:rPr>
              <a:t>He is to declare, “thus says the Lord God” (2:4)</a:t>
            </a:r>
          </a:p>
          <a:p>
            <a:pPr marL="463550" lvl="1" indent="-231775">
              <a:spcBef>
                <a:spcPts val="300"/>
              </a:spcBef>
            </a:pPr>
            <a:r>
              <a:rPr lang="en-US" sz="3200" i="1" dirty="0">
                <a:solidFill>
                  <a:srgbClr val="800000"/>
                </a:solidFill>
                <a:effectLst>
                  <a:outerShdw blurRad="38100" dist="38100" dir="2700000" algn="tl">
                    <a:srgbClr val="000000">
                      <a:alpha val="43137"/>
                    </a:srgbClr>
                  </a:outerShdw>
                </a:effectLst>
              </a:rPr>
              <a:t>When Ezekiel is through, “They will know that a prophet has been among them” (2:5)</a:t>
            </a:r>
          </a:p>
          <a:p>
            <a:pPr marL="463550" lvl="1" indent="-231775">
              <a:spcBef>
                <a:spcPts val="300"/>
              </a:spcBef>
            </a:pPr>
            <a:r>
              <a:rPr lang="en-US" sz="3200" i="1" dirty="0">
                <a:solidFill>
                  <a:srgbClr val="800000"/>
                </a:solidFill>
                <a:effectLst>
                  <a:outerShdw blurRad="38100" dist="38100" dir="2700000" algn="tl">
                    <a:srgbClr val="000000">
                      <a:alpha val="43137"/>
                    </a:srgbClr>
                  </a:outerShdw>
                </a:effectLst>
              </a:rPr>
              <a:t>He is to declare God’s word in spite of the painful difficulties and defiance he will face (2:6-7)</a:t>
            </a:r>
          </a:p>
          <a:p>
            <a:pPr marL="231775" lvl="1" indent="0">
              <a:spcBef>
                <a:spcPts val="300"/>
              </a:spcBef>
              <a:buNone/>
            </a:pPr>
            <a:endParaRPr lang="en-US" sz="3200" i="1" dirty="0">
              <a:solidFill>
                <a:srgbClr val="800000"/>
              </a:solidFill>
              <a:effectLst>
                <a:outerShdw blurRad="38100" dist="38100" dir="2700000" algn="tl">
                  <a:srgbClr val="000000">
                    <a:alpha val="43137"/>
                  </a:srgbClr>
                </a:outerShdw>
              </a:effectLst>
            </a:endParaRPr>
          </a:p>
          <a:p>
            <a:pPr lvl="1">
              <a:spcBef>
                <a:spcPts val="300"/>
              </a:spcBef>
            </a:pPr>
            <a:endParaRPr lang="en-US" sz="2800" dirty="0"/>
          </a:p>
          <a:p>
            <a:pPr lvl="1"/>
            <a:endParaRPr lang="en-US" sz="2800" dirty="0"/>
          </a:p>
          <a:p>
            <a:pPr lvl="1"/>
            <a:endParaRPr lang="en-US" sz="2800" dirty="0"/>
          </a:p>
        </p:txBody>
      </p:sp>
      <p:sp>
        <p:nvSpPr>
          <p:cNvPr id="7" name="Title 4">
            <a:extLst>
              <a:ext uri="{FF2B5EF4-FFF2-40B4-BE49-F238E27FC236}">
                <a16:creationId xmlns:a16="http://schemas.microsoft.com/office/drawing/2014/main" id="{8F8ED57D-FB64-40EA-96DC-AEE54FE6C98A}"/>
              </a:ext>
            </a:extLst>
          </p:cNvPr>
          <p:cNvSpPr>
            <a:spLocks noGrp="1"/>
          </p:cNvSpPr>
          <p:nvPr>
            <p:ph type="title"/>
          </p:nvPr>
        </p:nvSpPr>
        <p:spPr>
          <a:xfrm>
            <a:off x="838200" y="236713"/>
            <a:ext cx="11015134" cy="1325563"/>
          </a:xfrm>
        </p:spPr>
        <p:txBody>
          <a:bodyPr/>
          <a:lstStyle/>
          <a:p>
            <a:r>
              <a:rPr lang="en-US" b="1" dirty="0">
                <a:latin typeface="Tempus Sans ITC" panose="04020404030D07020202" pitchFamily="82" charset="0"/>
              </a:rPr>
              <a:t>Excerpts from the book of Ezekiel</a:t>
            </a:r>
            <a:br>
              <a:rPr lang="en-US" i="1" dirty="0"/>
            </a:br>
            <a:r>
              <a:rPr lang="en-US" sz="3200" b="1" dirty="0"/>
              <a:t>Psalm 137; Ezekiel 1:1-3:27 </a:t>
            </a:r>
            <a:endParaRPr lang="en-US" b="1" dirty="0"/>
          </a:p>
        </p:txBody>
      </p:sp>
    </p:spTree>
    <p:extLst>
      <p:ext uri="{BB962C8B-B14F-4D97-AF65-F5344CB8AC3E}">
        <p14:creationId xmlns:p14="http://schemas.microsoft.com/office/powerpoint/2010/main" val="263299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60414" y="1688282"/>
            <a:ext cx="5916585" cy="4976261"/>
          </a:xfrm>
        </p:spPr>
        <p:txBody>
          <a:bodyPr anchor="ctr">
            <a:normAutofit/>
          </a:bodyPr>
          <a:lstStyle/>
          <a:p>
            <a:pPr marL="0" indent="0">
              <a:spcBef>
                <a:spcPts val="300"/>
              </a:spcBef>
              <a:buNone/>
            </a:pPr>
            <a:r>
              <a:rPr lang="en-US" sz="3200" b="1" dirty="0">
                <a:solidFill>
                  <a:srgbClr val="000000"/>
                </a:solidFill>
              </a:rPr>
              <a:t>Ezekiel eats the scroll                 </a:t>
            </a:r>
            <a:r>
              <a:rPr lang="en-US" dirty="0">
                <a:solidFill>
                  <a:srgbClr val="000000"/>
                </a:solidFill>
              </a:rPr>
              <a:t>(2:8—3:3)</a:t>
            </a:r>
          </a:p>
          <a:p>
            <a:pPr marL="288925" indent="-288925">
              <a:spcBef>
                <a:spcPts val="300"/>
              </a:spcBef>
            </a:pPr>
            <a:r>
              <a:rPr lang="en-US" b="1" i="1" dirty="0">
                <a:solidFill>
                  <a:srgbClr val="000000"/>
                </a:solidFill>
              </a:rPr>
              <a:t>He is admonished to not be rebellious, but readily receive the words of  God </a:t>
            </a:r>
            <a:r>
              <a:rPr lang="en-US" i="1" dirty="0">
                <a:solidFill>
                  <a:srgbClr val="000000"/>
                </a:solidFill>
              </a:rPr>
              <a:t> (2:8-10)</a:t>
            </a:r>
          </a:p>
          <a:p>
            <a:pPr marL="288925" indent="-288925">
              <a:spcBef>
                <a:spcPts val="300"/>
              </a:spcBef>
            </a:pPr>
            <a:r>
              <a:rPr lang="en-US" b="1" i="1" dirty="0">
                <a:solidFill>
                  <a:srgbClr val="000000"/>
                </a:solidFill>
              </a:rPr>
              <a:t>He is caused to eat the scroll, taking God’s word within Him so that he might speak it to Israel </a:t>
            </a:r>
            <a:r>
              <a:rPr lang="en-US" i="1" dirty="0">
                <a:solidFill>
                  <a:srgbClr val="000000"/>
                </a:solidFill>
              </a:rPr>
              <a:t>(3:1-2)</a:t>
            </a:r>
          </a:p>
          <a:p>
            <a:pPr marL="288925" indent="-288925">
              <a:spcBef>
                <a:spcPts val="300"/>
              </a:spcBef>
            </a:pPr>
            <a:r>
              <a:rPr lang="en-US" b="1" i="1" dirty="0">
                <a:solidFill>
                  <a:srgbClr val="000000"/>
                </a:solidFill>
              </a:rPr>
              <a:t>He finds it sweet to his taste </a:t>
            </a:r>
            <a:r>
              <a:rPr lang="en-US" i="1" dirty="0">
                <a:solidFill>
                  <a:srgbClr val="000000"/>
                </a:solidFill>
              </a:rPr>
              <a:t>(3:3; Psalm 19:10; 119:103;  Jer. 15:16; Rev. 10:9-10)</a:t>
            </a:r>
          </a:p>
        </p:txBody>
      </p:sp>
      <p:sp>
        <p:nvSpPr>
          <p:cNvPr id="7" name="Title 4">
            <a:extLst>
              <a:ext uri="{FF2B5EF4-FFF2-40B4-BE49-F238E27FC236}">
                <a16:creationId xmlns:a16="http://schemas.microsoft.com/office/drawing/2014/main" id="{15A7E1A4-5D6B-4A7A-BF4A-00DE6E76B7F8}"/>
              </a:ext>
            </a:extLst>
          </p:cNvPr>
          <p:cNvSpPr>
            <a:spLocks noGrp="1"/>
          </p:cNvSpPr>
          <p:nvPr>
            <p:ph type="title"/>
          </p:nvPr>
        </p:nvSpPr>
        <p:spPr>
          <a:xfrm>
            <a:off x="457200" y="365125"/>
            <a:ext cx="11396134" cy="1325563"/>
          </a:xfrm>
        </p:spPr>
        <p:txBody>
          <a:bodyPr/>
          <a:lstStyle/>
          <a:p>
            <a:r>
              <a:rPr lang="en-US" b="1" dirty="0">
                <a:latin typeface="Tempus Sans ITC" panose="04020404030D07020202" pitchFamily="82" charset="0"/>
              </a:rPr>
              <a:t>Excerpts from the book of Ezekiel</a:t>
            </a:r>
            <a:br>
              <a:rPr lang="en-US" i="1" dirty="0"/>
            </a:br>
            <a:r>
              <a:rPr lang="en-US" sz="3200" b="1" dirty="0"/>
              <a:t>Psalm 137; Ezekiel 1:1-3:27 </a:t>
            </a:r>
            <a:endParaRPr lang="en-US" b="1" dirty="0"/>
          </a:p>
        </p:txBody>
      </p:sp>
      <p:pic>
        <p:nvPicPr>
          <p:cNvPr id="2" name="Picture 1">
            <a:extLst>
              <a:ext uri="{FF2B5EF4-FFF2-40B4-BE49-F238E27FC236}">
                <a16:creationId xmlns:a16="http://schemas.microsoft.com/office/drawing/2014/main" id="{0CB1BDFE-FB37-7DCD-3B0E-E7535D86F279}"/>
              </a:ext>
            </a:extLst>
          </p:cNvPr>
          <p:cNvPicPr>
            <a:picLocks noChangeAspect="1"/>
          </p:cNvPicPr>
          <p:nvPr/>
        </p:nvPicPr>
        <p:blipFill>
          <a:blip r:embed="rId3"/>
          <a:stretch>
            <a:fillRect/>
          </a:stretch>
        </p:blipFill>
        <p:spPr>
          <a:xfrm>
            <a:off x="7069666" y="2080912"/>
            <a:ext cx="4191000" cy="4191000"/>
          </a:xfrm>
          <a:prstGeom prst="rect">
            <a:avLst/>
          </a:prstGeom>
        </p:spPr>
      </p:pic>
    </p:spTree>
    <p:extLst>
      <p:ext uri="{BB962C8B-B14F-4D97-AF65-F5344CB8AC3E}">
        <p14:creationId xmlns:p14="http://schemas.microsoft.com/office/powerpoint/2010/main" val="92896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7688"/>
            <a:ext cx="11506199" cy="5260312"/>
          </a:xfrm>
        </p:spPr>
        <p:txBody>
          <a:bodyPr anchor="t">
            <a:normAutofit/>
          </a:bodyPr>
          <a:lstStyle/>
          <a:p>
            <a:pPr marL="0" indent="0">
              <a:spcBef>
                <a:spcPts val="300"/>
              </a:spcBef>
              <a:buNone/>
            </a:pPr>
            <a:r>
              <a:rPr lang="en-US" sz="3200" b="1" dirty="0">
                <a:solidFill>
                  <a:srgbClr val="000000"/>
                </a:solidFill>
              </a:rPr>
              <a:t>Ezekiel is commissioned to speak God’s word in the face of opposition </a:t>
            </a:r>
            <a:r>
              <a:rPr lang="en-US" dirty="0">
                <a:solidFill>
                  <a:srgbClr val="000000"/>
                </a:solidFill>
              </a:rPr>
              <a:t>(3:4-15)</a:t>
            </a:r>
          </a:p>
          <a:p>
            <a:pPr marL="288925" indent="-288925">
              <a:spcBef>
                <a:spcPts val="300"/>
              </a:spcBef>
            </a:pPr>
            <a:r>
              <a:rPr lang="en-US" sz="3000" dirty="0">
                <a:solidFill>
                  <a:srgbClr val="000000"/>
                </a:solidFill>
              </a:rPr>
              <a:t>Language will not be a barrier to Ezekiel’s work, but attitudes will be! (3:4-7)</a:t>
            </a:r>
          </a:p>
          <a:p>
            <a:pPr marL="512763" lvl="1" indent="-231775">
              <a:spcBef>
                <a:spcPts val="300"/>
              </a:spcBef>
            </a:pPr>
            <a:r>
              <a:rPr lang="en-US" sz="2800" i="1" dirty="0">
                <a:solidFill>
                  <a:srgbClr val="800000"/>
                </a:solidFill>
                <a:effectLst>
                  <a:outerShdw blurRad="38100" dist="38100" dir="2700000" algn="tl">
                    <a:srgbClr val="000000">
                      <a:alpha val="43137"/>
                    </a:srgbClr>
                  </a:outerShdw>
                </a:effectLst>
              </a:rPr>
              <a:t>Strangers and foreigners would have been more receptive to God’s word than God’s own people</a:t>
            </a:r>
            <a:r>
              <a:rPr lang="en-US" sz="3000" i="1" dirty="0">
                <a:solidFill>
                  <a:srgbClr val="800000"/>
                </a:solidFill>
                <a:effectLst>
                  <a:outerShdw blurRad="38100" dist="38100" dir="2700000" algn="tl">
                    <a:srgbClr val="000000">
                      <a:alpha val="43137"/>
                    </a:srgbClr>
                  </a:outerShdw>
                </a:effectLst>
              </a:rPr>
              <a:t>. </a:t>
            </a:r>
          </a:p>
          <a:p>
            <a:pPr marL="288925" indent="-288925">
              <a:spcBef>
                <a:spcPts val="300"/>
              </a:spcBef>
            </a:pPr>
            <a:r>
              <a:rPr lang="en-US" sz="3000" dirty="0">
                <a:solidFill>
                  <a:srgbClr val="000000"/>
                </a:solidFill>
              </a:rPr>
              <a:t>The Lord had made Ezekiel “adamant” and hard enough to confront Israel’s hard-hearted rebellion (3:8-9; compare Jeremiah 1:18)</a:t>
            </a:r>
          </a:p>
          <a:p>
            <a:pPr marL="512763" lvl="1" indent="-231775">
              <a:spcBef>
                <a:spcPts val="300"/>
              </a:spcBef>
            </a:pPr>
            <a:r>
              <a:rPr lang="en-US" sz="2800" dirty="0">
                <a:solidFill>
                  <a:srgbClr val="000000"/>
                </a:solidFill>
              </a:rPr>
              <a:t>ADAMANT: </a:t>
            </a:r>
            <a:r>
              <a:rPr lang="en-US" sz="2800" dirty="0">
                <a:solidFill>
                  <a:srgbClr val="800000"/>
                </a:solidFill>
                <a:effectLst>
                  <a:outerShdw blurRad="38100" dist="38100" dir="2700000" algn="tl">
                    <a:srgbClr val="000000">
                      <a:alpha val="43137"/>
                    </a:srgbClr>
                  </a:outerShdw>
                </a:effectLst>
              </a:rPr>
              <a:t>“</a:t>
            </a:r>
            <a:r>
              <a:rPr lang="en-US" sz="2800" i="1" dirty="0">
                <a:solidFill>
                  <a:srgbClr val="800000"/>
                </a:solidFill>
                <a:effectLst>
                  <a:outerShdw blurRad="38100" dist="38100" dir="2700000" algn="tl">
                    <a:srgbClr val="000000">
                      <a:alpha val="43137"/>
                    </a:srgbClr>
                  </a:outerShdw>
                </a:effectLst>
              </a:rPr>
              <a:t>a legendary rock or mineral…formerly associated with diamond”  </a:t>
            </a:r>
          </a:p>
          <a:p>
            <a:pPr marL="512763" lvl="1" indent="-231775">
              <a:spcBef>
                <a:spcPts val="300"/>
              </a:spcBef>
            </a:pPr>
            <a:r>
              <a:rPr lang="en-US" sz="2800" i="1" dirty="0">
                <a:solidFill>
                  <a:srgbClr val="800000"/>
                </a:solidFill>
                <a:effectLst>
                  <a:outerShdw blurRad="38100" dist="38100" dir="2700000" algn="tl">
                    <a:srgbClr val="000000">
                      <a:alpha val="43137"/>
                    </a:srgbClr>
                  </a:outerShdw>
                </a:effectLst>
              </a:rPr>
              <a:t>“Unshakable or insistent especially in maintaining a position or opinion: unyielding” </a:t>
            </a:r>
            <a:r>
              <a:rPr lang="en-US" sz="2000" i="1" dirty="0">
                <a:solidFill>
                  <a:srgbClr val="800000"/>
                </a:solidFill>
              </a:rPr>
              <a:t>(Webster’s online Dictionary</a:t>
            </a:r>
            <a:r>
              <a:rPr lang="en-US" sz="1900" i="1" dirty="0">
                <a:solidFill>
                  <a:srgbClr val="800000"/>
                </a:solidFill>
              </a:rPr>
              <a:t>)</a:t>
            </a:r>
          </a:p>
        </p:txBody>
      </p:sp>
      <p:sp>
        <p:nvSpPr>
          <p:cNvPr id="5" name="Title 4">
            <a:extLst>
              <a:ext uri="{FF2B5EF4-FFF2-40B4-BE49-F238E27FC236}">
                <a16:creationId xmlns:a16="http://schemas.microsoft.com/office/drawing/2014/main" id="{AE4F533B-7FA8-4CCC-9366-DC195640832B}"/>
              </a:ext>
            </a:extLst>
          </p:cNvPr>
          <p:cNvSpPr>
            <a:spLocks noGrp="1"/>
          </p:cNvSpPr>
          <p:nvPr>
            <p:ph type="title"/>
          </p:nvPr>
        </p:nvSpPr>
        <p:spPr>
          <a:xfrm>
            <a:off x="457200" y="365125"/>
            <a:ext cx="11396134" cy="1325563"/>
          </a:xfrm>
        </p:spPr>
        <p:txBody>
          <a:bodyPr/>
          <a:lstStyle/>
          <a:p>
            <a:r>
              <a:rPr lang="en-US" b="1" dirty="0">
                <a:latin typeface="Tempus Sans ITC" panose="04020404030D07020202" pitchFamily="82" charset="0"/>
              </a:rPr>
              <a:t>Excerpts from the book of Ezekiel</a:t>
            </a:r>
            <a:br>
              <a:rPr lang="en-US" i="1" dirty="0"/>
            </a:br>
            <a:r>
              <a:rPr lang="en-US" sz="3200" b="1" dirty="0"/>
              <a:t>Psalm 137; Ezekiel 1:1-3:27 </a:t>
            </a:r>
            <a:endParaRPr lang="en-US" b="1" dirty="0"/>
          </a:p>
        </p:txBody>
      </p:sp>
    </p:spTree>
    <p:extLst>
      <p:ext uri="{BB962C8B-B14F-4D97-AF65-F5344CB8AC3E}">
        <p14:creationId xmlns:p14="http://schemas.microsoft.com/office/powerpoint/2010/main" val="326260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Image result for ezekiel lifted up">
            <a:extLst>
              <a:ext uri="{FF2B5EF4-FFF2-40B4-BE49-F238E27FC236}">
                <a16:creationId xmlns:a16="http://schemas.microsoft.com/office/drawing/2014/main" id="{8CF339D3-D857-4018-8849-2D3DAA79E0A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6881" r="13952"/>
          <a:stretch/>
        </p:blipFill>
        <p:spPr bwMode="auto">
          <a:xfrm>
            <a:off x="-11909" y="10"/>
            <a:ext cx="6324601"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3177BF8B-94FE-445A-B08F-E7508308B261}"/>
              </a:ext>
            </a:extLst>
          </p:cNvPr>
          <p:cNvSpPr txBox="1">
            <a:spLocks/>
          </p:cNvSpPr>
          <p:nvPr/>
        </p:nvSpPr>
        <p:spPr>
          <a:xfrm>
            <a:off x="5257800" y="56602"/>
            <a:ext cx="6629400" cy="1695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solidFill>
                  <a:srgbClr val="000000"/>
                </a:solidFill>
                <a:effectLst>
                  <a:glow rad="101600">
                    <a:schemeClr val="accent2">
                      <a:lumMod val="20000"/>
                      <a:lumOff val="80000"/>
                      <a:alpha val="60000"/>
                    </a:schemeClr>
                  </a:glow>
                </a:effectLst>
              </a:rPr>
              <a:t>Ezekiel is to speak God’s word in the face of opposition (3:4-15)</a:t>
            </a:r>
          </a:p>
        </p:txBody>
      </p:sp>
      <p:sp>
        <p:nvSpPr>
          <p:cNvPr id="3" name="Content Placeholder 2"/>
          <p:cNvSpPr>
            <a:spLocks noGrp="1"/>
          </p:cNvSpPr>
          <p:nvPr>
            <p:ph idx="1"/>
          </p:nvPr>
        </p:nvSpPr>
        <p:spPr>
          <a:xfrm>
            <a:off x="6481211" y="1066800"/>
            <a:ext cx="5307808" cy="5171035"/>
          </a:xfrm>
        </p:spPr>
        <p:txBody>
          <a:bodyPr vert="horz" lIns="91440" tIns="45720" rIns="91440" bIns="45720" rtlCol="0" anchor="ctr">
            <a:noAutofit/>
          </a:bodyPr>
          <a:lstStyle/>
          <a:p>
            <a:pPr>
              <a:spcBef>
                <a:spcPts val="300"/>
              </a:spcBef>
            </a:pPr>
            <a:r>
              <a:rPr lang="en-US" sz="3200" dirty="0">
                <a:solidFill>
                  <a:srgbClr val="000000"/>
                </a:solidFill>
              </a:rPr>
              <a:t>Ezekiel is told to receive God’s word  and speak it to the captives whether they hear or not (3:10-11).</a:t>
            </a:r>
          </a:p>
          <a:p>
            <a:pPr>
              <a:spcBef>
                <a:spcPts val="300"/>
              </a:spcBef>
            </a:pPr>
            <a:r>
              <a:rPr lang="en-US" sz="3200" dirty="0">
                <a:solidFill>
                  <a:srgbClr val="000000"/>
                </a:solidFill>
              </a:rPr>
              <a:t>Ezekiel is transported by the Spirit to the captives at Tel Abib “and remained there astonished among them seven days” (3:12-15).</a:t>
            </a:r>
          </a:p>
        </p:txBody>
      </p:sp>
    </p:spTree>
    <p:extLst>
      <p:ext uri="{BB962C8B-B14F-4D97-AF65-F5344CB8AC3E}">
        <p14:creationId xmlns:p14="http://schemas.microsoft.com/office/powerpoint/2010/main" val="402825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75581"/>
            <a:ext cx="8458200" cy="5382419"/>
          </a:xfrm>
        </p:spPr>
        <p:txBody>
          <a:bodyPr vert="horz" lIns="91440" tIns="45720" rIns="91440" bIns="45720" rtlCol="0">
            <a:noAutofit/>
          </a:bodyPr>
          <a:lstStyle/>
          <a:p>
            <a:pPr marL="177800" indent="-177800">
              <a:spcBef>
                <a:spcPts val="300"/>
              </a:spcBef>
            </a:pPr>
            <a:r>
              <a:rPr lang="en-US" dirty="0"/>
              <a:t>A watchman’s duty is to warn (3:16-17)</a:t>
            </a:r>
          </a:p>
          <a:p>
            <a:pPr marL="177800" indent="-177800">
              <a:spcBef>
                <a:spcPts val="300"/>
              </a:spcBef>
            </a:pPr>
            <a:r>
              <a:rPr lang="en-US" dirty="0"/>
              <a:t>He must warn both the wicked and the erring righteous; in doing so he saves his own soul (3:18-21; Acts 20:26-27; 1 Timothy 4:16)</a:t>
            </a:r>
          </a:p>
          <a:p>
            <a:pPr marL="520700" lvl="1">
              <a:spcBef>
                <a:spcPts val="300"/>
              </a:spcBef>
            </a:pPr>
            <a:r>
              <a:rPr lang="en-US" sz="2800" i="1" dirty="0">
                <a:solidFill>
                  <a:srgbClr val="800000"/>
                </a:solidFill>
                <a:effectLst>
                  <a:outerShdw blurRad="38100" dist="38100" dir="2700000" algn="tl">
                    <a:srgbClr val="000000">
                      <a:alpha val="43137"/>
                    </a:srgbClr>
                  </a:outerShdw>
                </a:effectLst>
              </a:rPr>
              <a:t>If he fails to do so, God will require of him the blood of those whom he failed to warn!</a:t>
            </a:r>
          </a:p>
          <a:p>
            <a:pPr marL="520700" lvl="1">
              <a:spcBef>
                <a:spcPts val="300"/>
              </a:spcBef>
            </a:pPr>
            <a:r>
              <a:rPr lang="en-US" sz="2800" i="1" dirty="0">
                <a:solidFill>
                  <a:srgbClr val="800000"/>
                </a:solidFill>
                <a:effectLst>
                  <a:outerShdw blurRad="38100" dist="38100" dir="2700000" algn="tl">
                    <a:srgbClr val="000000">
                      <a:alpha val="43137"/>
                    </a:srgbClr>
                  </a:outerShdw>
                </a:effectLst>
              </a:rPr>
              <a:t>A righteous man can turn to sin!  Those who see it must warn him! (James 5:19-20)</a:t>
            </a:r>
          </a:p>
          <a:p>
            <a:pPr marL="520700" lvl="1">
              <a:spcBef>
                <a:spcPts val="300"/>
              </a:spcBef>
            </a:pPr>
            <a:r>
              <a:rPr lang="en-US" sz="2800" i="1" dirty="0">
                <a:solidFill>
                  <a:srgbClr val="800000"/>
                </a:solidFill>
                <a:effectLst>
                  <a:outerShdw blurRad="38100" dist="38100" dir="2700000" algn="tl">
                    <a:srgbClr val="000000">
                      <a:alpha val="43137"/>
                    </a:srgbClr>
                  </a:outerShdw>
                </a:effectLst>
              </a:rPr>
              <a:t>The “stumbling block” put before the righteous man may be a truth that he does not accept (1 Peter 2:7-8)</a:t>
            </a:r>
          </a:p>
          <a:p>
            <a:pPr marL="177800" indent="-177800">
              <a:spcBef>
                <a:spcPts val="300"/>
              </a:spcBef>
            </a:pPr>
            <a:r>
              <a:rPr lang="en-US" dirty="0"/>
              <a:t>Israel would limit Ezekiel’s work, but he would speak or not as God directed </a:t>
            </a:r>
            <a:r>
              <a:rPr lang="en-US" sz="2400" dirty="0"/>
              <a:t>(3:22-27)</a:t>
            </a:r>
          </a:p>
        </p:txBody>
      </p:sp>
      <p:sp>
        <p:nvSpPr>
          <p:cNvPr id="5" name="Title 4">
            <a:extLst>
              <a:ext uri="{FF2B5EF4-FFF2-40B4-BE49-F238E27FC236}">
                <a16:creationId xmlns:a16="http://schemas.microsoft.com/office/drawing/2014/main" id="{94608B61-6391-4B87-A115-9BBBBE495FC4}"/>
              </a:ext>
            </a:extLst>
          </p:cNvPr>
          <p:cNvSpPr>
            <a:spLocks noGrp="1"/>
          </p:cNvSpPr>
          <p:nvPr>
            <p:ph type="title"/>
          </p:nvPr>
        </p:nvSpPr>
        <p:spPr>
          <a:xfrm>
            <a:off x="457200" y="150019"/>
            <a:ext cx="11396134" cy="1325563"/>
          </a:xfrm>
        </p:spPr>
        <p:txBody>
          <a:bodyPr/>
          <a:lstStyle/>
          <a:p>
            <a:r>
              <a:rPr lang="en-US" b="1" dirty="0">
                <a:latin typeface="Tempus Sans ITC" panose="04020404030D07020202" pitchFamily="82" charset="0"/>
              </a:rPr>
              <a:t>Excerpts from the book of Ezekiel</a:t>
            </a:r>
            <a:br>
              <a:rPr lang="en-US" i="1" dirty="0"/>
            </a:br>
            <a:r>
              <a:rPr lang="en-US" sz="3200" b="1" dirty="0"/>
              <a:t>Psalm 137; Ezekiel 1:1-3:27 </a:t>
            </a:r>
            <a:endParaRPr lang="en-US" b="1" dirty="0"/>
          </a:p>
        </p:txBody>
      </p:sp>
      <p:pic>
        <p:nvPicPr>
          <p:cNvPr id="2" name="Picture 1">
            <a:extLst>
              <a:ext uri="{FF2B5EF4-FFF2-40B4-BE49-F238E27FC236}">
                <a16:creationId xmlns:a16="http://schemas.microsoft.com/office/drawing/2014/main" id="{331FE6EC-B525-C30C-073B-811F061B54E6}"/>
              </a:ext>
            </a:extLst>
          </p:cNvPr>
          <p:cNvPicPr>
            <a:picLocks noChangeAspect="1"/>
          </p:cNvPicPr>
          <p:nvPr/>
        </p:nvPicPr>
        <p:blipFill rotWithShape="1">
          <a:blip r:embed="rId3"/>
          <a:srcRect l="18890" t="3333" r="34444"/>
          <a:stretch/>
        </p:blipFill>
        <p:spPr>
          <a:xfrm>
            <a:off x="8991600" y="0"/>
            <a:ext cx="3200400" cy="6858000"/>
          </a:xfrm>
          <a:prstGeom prst="rect">
            <a:avLst/>
          </a:prstGeom>
        </p:spPr>
      </p:pic>
    </p:spTree>
    <p:extLst>
      <p:ext uri="{BB962C8B-B14F-4D97-AF65-F5344CB8AC3E}">
        <p14:creationId xmlns:p14="http://schemas.microsoft.com/office/powerpoint/2010/main" val="375690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EA433-42D6-4CE7-A1C7-42BA175D35F8}"/>
              </a:ext>
            </a:extLst>
          </p:cNvPr>
          <p:cNvSpPr>
            <a:spLocks noGrp="1"/>
          </p:cNvSpPr>
          <p:nvPr>
            <p:ph type="title"/>
          </p:nvPr>
        </p:nvSpPr>
        <p:spPr/>
        <p:txBody>
          <a:bodyPr/>
          <a:lstStyle/>
          <a:p>
            <a:endParaRPr lang="en-US"/>
          </a:p>
        </p:txBody>
      </p:sp>
      <p:pic>
        <p:nvPicPr>
          <p:cNvPr id="5" name="Content Placeholder 4" descr="A picture containing text, map&#10;&#10;Description automatically generated">
            <a:extLst>
              <a:ext uri="{FF2B5EF4-FFF2-40B4-BE49-F238E27FC236}">
                <a16:creationId xmlns:a16="http://schemas.microsoft.com/office/drawing/2014/main" id="{48B51885-97AA-4144-9C0D-388607B40EC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192000" cy="6858000"/>
          </a:xfrm>
        </p:spPr>
      </p:pic>
    </p:spTree>
    <p:extLst>
      <p:ext uri="{BB962C8B-B14F-4D97-AF65-F5344CB8AC3E}">
        <p14:creationId xmlns:p14="http://schemas.microsoft.com/office/powerpoint/2010/main" val="171269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eastside-church.org/Material/Maps/Periods/PPT/16%20Babylonian.png">
            <a:extLst>
              <a:ext uri="{FF2B5EF4-FFF2-40B4-BE49-F238E27FC236}">
                <a16:creationId xmlns:a16="http://schemas.microsoft.com/office/drawing/2014/main" id="{EC4C0EC3-136C-4EFE-A9B8-A12FF0E8A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346" t="15977" r="3185" b="34721"/>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435" name="Oval 3">
            <a:extLst>
              <a:ext uri="{FF2B5EF4-FFF2-40B4-BE49-F238E27FC236}">
                <a16:creationId xmlns:a16="http://schemas.microsoft.com/office/drawing/2014/main" id="{60E7D229-052D-4DE3-A0F6-08E5942C4BB9}"/>
              </a:ext>
            </a:extLst>
          </p:cNvPr>
          <p:cNvSpPr>
            <a:spLocks noChangeArrowheads="1"/>
          </p:cNvSpPr>
          <p:nvPr/>
        </p:nvSpPr>
        <p:spPr bwMode="auto">
          <a:xfrm>
            <a:off x="1219200" y="4673460"/>
            <a:ext cx="1146524" cy="457200"/>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6" name="Oval 4">
            <a:extLst>
              <a:ext uri="{FF2B5EF4-FFF2-40B4-BE49-F238E27FC236}">
                <a16:creationId xmlns:a16="http://schemas.microsoft.com/office/drawing/2014/main" id="{A7FE34EC-C41F-436C-886E-9FA33956937E}"/>
              </a:ext>
            </a:extLst>
          </p:cNvPr>
          <p:cNvSpPr>
            <a:spLocks noChangeArrowheads="1"/>
          </p:cNvSpPr>
          <p:nvPr/>
        </p:nvSpPr>
        <p:spPr bwMode="auto">
          <a:xfrm>
            <a:off x="6267153" y="4078287"/>
            <a:ext cx="990600" cy="457200"/>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7" name="Oval 5">
            <a:extLst>
              <a:ext uri="{FF2B5EF4-FFF2-40B4-BE49-F238E27FC236}">
                <a16:creationId xmlns:a16="http://schemas.microsoft.com/office/drawing/2014/main" id="{5F9923D9-1EEA-4CDB-8525-5AB73CFC89A6}"/>
              </a:ext>
            </a:extLst>
          </p:cNvPr>
          <p:cNvSpPr>
            <a:spLocks noChangeArrowheads="1"/>
          </p:cNvSpPr>
          <p:nvPr/>
        </p:nvSpPr>
        <p:spPr bwMode="auto">
          <a:xfrm rot="3317577">
            <a:off x="7145215" y="4679720"/>
            <a:ext cx="1371600" cy="444680"/>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8438" name="Group 6">
            <a:extLst>
              <a:ext uri="{FF2B5EF4-FFF2-40B4-BE49-F238E27FC236}">
                <a16:creationId xmlns:a16="http://schemas.microsoft.com/office/drawing/2014/main" id="{8379F9C3-5CC1-4699-A706-0DF26527A292}"/>
              </a:ext>
            </a:extLst>
          </p:cNvPr>
          <p:cNvGrpSpPr>
            <a:grpSpLocks/>
          </p:cNvGrpSpPr>
          <p:nvPr/>
        </p:nvGrpSpPr>
        <p:grpSpPr bwMode="auto">
          <a:xfrm>
            <a:off x="1635368" y="5285084"/>
            <a:ext cx="1828800" cy="457200"/>
            <a:chOff x="1584" y="3168"/>
            <a:chExt cx="1152" cy="288"/>
          </a:xfrm>
        </p:grpSpPr>
        <p:sp>
          <p:nvSpPr>
            <p:cNvPr id="18439" name="AutoShape 7">
              <a:extLst>
                <a:ext uri="{FF2B5EF4-FFF2-40B4-BE49-F238E27FC236}">
                  <a16:creationId xmlns:a16="http://schemas.microsoft.com/office/drawing/2014/main" id="{B2ABA9D9-E58D-4B02-8A71-07A8A15DA58B}"/>
                </a:ext>
              </a:extLst>
            </p:cNvPr>
            <p:cNvSpPr>
              <a:spLocks noChangeArrowheads="1"/>
            </p:cNvSpPr>
            <p:nvPr/>
          </p:nvSpPr>
          <p:spPr bwMode="auto">
            <a:xfrm>
              <a:off x="1584" y="3168"/>
              <a:ext cx="1152" cy="288"/>
            </a:xfrm>
            <a:prstGeom prst="wedgeRectCallout">
              <a:avLst>
                <a:gd name="adj1" fmla="val -50954"/>
                <a:gd name="adj2" fmla="val -11041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en-US"/>
            </a:p>
          </p:txBody>
        </p:sp>
        <p:sp>
          <p:nvSpPr>
            <p:cNvPr id="18440" name="Text Box 8">
              <a:extLst>
                <a:ext uri="{FF2B5EF4-FFF2-40B4-BE49-F238E27FC236}">
                  <a16:creationId xmlns:a16="http://schemas.microsoft.com/office/drawing/2014/main" id="{E0C1736E-0AF2-40C0-BD52-3E510F7A7728}"/>
                </a:ext>
              </a:extLst>
            </p:cNvPr>
            <p:cNvSpPr txBox="1">
              <a:spLocks noChangeArrowheads="1"/>
            </p:cNvSpPr>
            <p:nvPr/>
          </p:nvSpPr>
          <p:spPr bwMode="auto">
            <a:xfrm>
              <a:off x="1632" y="3168"/>
              <a:ext cx="105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chemeClr val="bg1"/>
                  </a:solidFill>
                  <a:latin typeface="Tahoma" panose="020B0604030504040204" pitchFamily="34" charset="0"/>
                </a:rPr>
                <a:t>Jeremiah</a:t>
              </a:r>
            </a:p>
          </p:txBody>
        </p:sp>
      </p:grpSp>
      <p:grpSp>
        <p:nvGrpSpPr>
          <p:cNvPr id="18458" name="Group 26">
            <a:extLst>
              <a:ext uri="{FF2B5EF4-FFF2-40B4-BE49-F238E27FC236}">
                <a16:creationId xmlns:a16="http://schemas.microsoft.com/office/drawing/2014/main" id="{D1E28CF9-7A2F-48EA-84EF-F095E00AB8B8}"/>
              </a:ext>
            </a:extLst>
          </p:cNvPr>
          <p:cNvGrpSpPr>
            <a:grpSpLocks/>
          </p:cNvGrpSpPr>
          <p:nvPr/>
        </p:nvGrpSpPr>
        <p:grpSpPr bwMode="auto">
          <a:xfrm>
            <a:off x="6742113" y="2784478"/>
            <a:ext cx="1371600" cy="500063"/>
            <a:chOff x="3287" y="1754"/>
            <a:chExt cx="864" cy="315"/>
          </a:xfrm>
        </p:grpSpPr>
        <p:sp>
          <p:nvSpPr>
            <p:cNvPr id="18442" name="AutoShape 10">
              <a:extLst>
                <a:ext uri="{FF2B5EF4-FFF2-40B4-BE49-F238E27FC236}">
                  <a16:creationId xmlns:a16="http://schemas.microsoft.com/office/drawing/2014/main" id="{D1BD9483-6DCE-43F4-AC84-DB79E9A86A52}"/>
                </a:ext>
              </a:extLst>
            </p:cNvPr>
            <p:cNvSpPr>
              <a:spLocks noChangeArrowheads="1"/>
            </p:cNvSpPr>
            <p:nvPr/>
          </p:nvSpPr>
          <p:spPr bwMode="auto">
            <a:xfrm>
              <a:off x="3287" y="1781"/>
              <a:ext cx="864" cy="288"/>
            </a:xfrm>
            <a:prstGeom prst="wedgeRectCallout">
              <a:avLst>
                <a:gd name="adj1" fmla="val -47490"/>
                <a:gd name="adj2" fmla="val 220513"/>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en-US"/>
            </a:p>
          </p:txBody>
        </p:sp>
        <p:sp>
          <p:nvSpPr>
            <p:cNvPr id="18443" name="Text Box 11">
              <a:extLst>
                <a:ext uri="{FF2B5EF4-FFF2-40B4-BE49-F238E27FC236}">
                  <a16:creationId xmlns:a16="http://schemas.microsoft.com/office/drawing/2014/main" id="{8D3753E2-4BE8-4B7A-844A-11C20ADD980C}"/>
                </a:ext>
              </a:extLst>
            </p:cNvPr>
            <p:cNvSpPr txBox="1">
              <a:spLocks noChangeArrowheads="1"/>
            </p:cNvSpPr>
            <p:nvPr/>
          </p:nvSpPr>
          <p:spPr bwMode="auto">
            <a:xfrm>
              <a:off x="3341" y="1754"/>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solidFill>
                    <a:schemeClr val="bg1"/>
                  </a:solidFill>
                  <a:latin typeface="Tahoma" panose="020B0604030504040204" pitchFamily="34" charset="0"/>
                </a:rPr>
                <a:t>Daniel</a:t>
              </a:r>
            </a:p>
          </p:txBody>
        </p:sp>
      </p:grpSp>
      <p:grpSp>
        <p:nvGrpSpPr>
          <p:cNvPr id="18444" name="Group 12">
            <a:extLst>
              <a:ext uri="{FF2B5EF4-FFF2-40B4-BE49-F238E27FC236}">
                <a16:creationId xmlns:a16="http://schemas.microsoft.com/office/drawing/2014/main" id="{F4E0DF99-F11A-4AD7-88B7-2181BFB34668}"/>
              </a:ext>
            </a:extLst>
          </p:cNvPr>
          <p:cNvGrpSpPr>
            <a:grpSpLocks/>
          </p:cNvGrpSpPr>
          <p:nvPr/>
        </p:nvGrpSpPr>
        <p:grpSpPr bwMode="auto">
          <a:xfrm>
            <a:off x="8247313" y="5592434"/>
            <a:ext cx="1524000" cy="457200"/>
            <a:chOff x="4032" y="3600"/>
            <a:chExt cx="960" cy="288"/>
          </a:xfrm>
        </p:grpSpPr>
        <p:sp>
          <p:nvSpPr>
            <p:cNvPr id="18445" name="AutoShape 13">
              <a:extLst>
                <a:ext uri="{FF2B5EF4-FFF2-40B4-BE49-F238E27FC236}">
                  <a16:creationId xmlns:a16="http://schemas.microsoft.com/office/drawing/2014/main" id="{7A9D21D9-06F2-4309-A3F8-4E1831C4CBF0}"/>
                </a:ext>
              </a:extLst>
            </p:cNvPr>
            <p:cNvSpPr>
              <a:spLocks noChangeArrowheads="1"/>
            </p:cNvSpPr>
            <p:nvPr/>
          </p:nvSpPr>
          <p:spPr bwMode="auto">
            <a:xfrm>
              <a:off x="4032" y="3600"/>
              <a:ext cx="960" cy="288"/>
            </a:xfrm>
            <a:prstGeom prst="wedgeRectCallout">
              <a:avLst>
                <a:gd name="adj1" fmla="val -50954"/>
                <a:gd name="adj2" fmla="val -11041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en-US"/>
            </a:p>
          </p:txBody>
        </p:sp>
        <p:sp>
          <p:nvSpPr>
            <p:cNvPr id="18446" name="Text Box 14">
              <a:extLst>
                <a:ext uri="{FF2B5EF4-FFF2-40B4-BE49-F238E27FC236}">
                  <a16:creationId xmlns:a16="http://schemas.microsoft.com/office/drawing/2014/main" id="{0805C598-66C1-445B-B1E1-82728578662B}"/>
                </a:ext>
              </a:extLst>
            </p:cNvPr>
            <p:cNvSpPr txBox="1">
              <a:spLocks noChangeArrowheads="1"/>
            </p:cNvSpPr>
            <p:nvPr/>
          </p:nvSpPr>
          <p:spPr bwMode="auto">
            <a:xfrm>
              <a:off x="4120" y="3600"/>
              <a:ext cx="8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chemeClr val="bg1"/>
                  </a:solidFill>
                  <a:latin typeface="Tahoma" panose="020B0604030504040204" pitchFamily="34" charset="0"/>
                </a:rPr>
                <a:t>Ezekiel</a:t>
              </a:r>
            </a:p>
          </p:txBody>
        </p:sp>
      </p:grpSp>
      <p:sp>
        <p:nvSpPr>
          <p:cNvPr id="2" name="Rectangle: Rounded Corners 1">
            <a:extLst>
              <a:ext uri="{FF2B5EF4-FFF2-40B4-BE49-F238E27FC236}">
                <a16:creationId xmlns:a16="http://schemas.microsoft.com/office/drawing/2014/main" id="{4189DBB4-A75D-493A-89F8-E817EC775079}"/>
              </a:ext>
            </a:extLst>
          </p:cNvPr>
          <p:cNvSpPr/>
          <p:nvPr/>
        </p:nvSpPr>
        <p:spPr>
          <a:xfrm>
            <a:off x="723899" y="183522"/>
            <a:ext cx="9601200" cy="178510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415B78F-012A-4753-A2EE-6E5F2A0D3C7F}"/>
              </a:ext>
            </a:extLst>
          </p:cNvPr>
          <p:cNvGrpSpPr>
            <a:grpSpLocks/>
          </p:cNvGrpSpPr>
          <p:nvPr/>
        </p:nvGrpSpPr>
        <p:grpSpPr bwMode="auto">
          <a:xfrm>
            <a:off x="914399" y="227706"/>
            <a:ext cx="9220201" cy="1610946"/>
            <a:chOff x="304798" y="152400"/>
            <a:chExt cx="8077202" cy="1342219"/>
          </a:xfrm>
        </p:grpSpPr>
        <p:grpSp>
          <p:nvGrpSpPr>
            <p:cNvPr id="26" name="Group 5">
              <a:extLst>
                <a:ext uri="{FF2B5EF4-FFF2-40B4-BE49-F238E27FC236}">
                  <a16:creationId xmlns:a16="http://schemas.microsoft.com/office/drawing/2014/main" id="{F3E5BE8D-D07F-4DF6-BCA6-6CA0A7662E05}"/>
                </a:ext>
              </a:extLst>
            </p:cNvPr>
            <p:cNvGrpSpPr>
              <a:grpSpLocks/>
            </p:cNvGrpSpPr>
            <p:nvPr/>
          </p:nvGrpSpPr>
          <p:grpSpPr bwMode="auto">
            <a:xfrm>
              <a:off x="304798" y="152400"/>
              <a:ext cx="7943692" cy="531842"/>
              <a:chOff x="304798" y="152400"/>
              <a:chExt cx="7943692" cy="531842"/>
            </a:xfrm>
          </p:grpSpPr>
          <p:sp>
            <p:nvSpPr>
              <p:cNvPr id="43" name="TextBox 1">
                <a:extLst>
                  <a:ext uri="{FF2B5EF4-FFF2-40B4-BE49-F238E27FC236}">
                    <a16:creationId xmlns:a16="http://schemas.microsoft.com/office/drawing/2014/main" id="{5DE1B3AE-4668-4920-96C7-B9052B1F072C}"/>
                  </a:ext>
                </a:extLst>
              </p:cNvPr>
              <p:cNvSpPr txBox="1">
                <a:spLocks noChangeArrowheads="1"/>
              </p:cNvSpPr>
              <p:nvPr/>
            </p:nvSpPr>
            <p:spPr bwMode="auto">
              <a:xfrm>
                <a:off x="381000" y="152400"/>
                <a:ext cx="7867490" cy="48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3200" b="1" dirty="0">
                    <a:latin typeface="Arial Narrow" panose="020B0606020202030204" pitchFamily="34" charset="0"/>
                  </a:rPr>
                  <a:t>Jeremiah – Daniel – Ezekiel: Timeline (B.C.)</a:t>
                </a:r>
                <a:endParaRPr lang="en-US" altLang="en-US" sz="3200" dirty="0">
                  <a:latin typeface="Arial Narrow" panose="020B0606020202030204" pitchFamily="34" charset="0"/>
                </a:endParaRPr>
              </a:p>
            </p:txBody>
          </p:sp>
          <p:sp>
            <p:nvSpPr>
              <p:cNvPr id="44" name="Rounded Rectangle 2">
                <a:extLst>
                  <a:ext uri="{FF2B5EF4-FFF2-40B4-BE49-F238E27FC236}">
                    <a16:creationId xmlns:a16="http://schemas.microsoft.com/office/drawing/2014/main" id="{863955C1-BF64-4DDB-8C40-DF4D76E37DCD}"/>
                  </a:ext>
                </a:extLst>
              </p:cNvPr>
              <p:cNvSpPr/>
              <p:nvPr/>
            </p:nvSpPr>
            <p:spPr>
              <a:xfrm>
                <a:off x="304798" y="228644"/>
                <a:ext cx="7943686" cy="45559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27" name="Group 8">
              <a:extLst>
                <a:ext uri="{FF2B5EF4-FFF2-40B4-BE49-F238E27FC236}">
                  <a16:creationId xmlns:a16="http://schemas.microsoft.com/office/drawing/2014/main" id="{4FCCAA7D-1AE6-4588-91C1-E5E4C9A6FE7B}"/>
                </a:ext>
              </a:extLst>
            </p:cNvPr>
            <p:cNvGrpSpPr>
              <a:grpSpLocks/>
            </p:cNvGrpSpPr>
            <p:nvPr/>
          </p:nvGrpSpPr>
          <p:grpSpPr bwMode="auto">
            <a:xfrm>
              <a:off x="304799" y="859249"/>
              <a:ext cx="8077201" cy="635370"/>
              <a:chOff x="304799" y="859249"/>
              <a:chExt cx="8077201" cy="635370"/>
            </a:xfrm>
          </p:grpSpPr>
          <p:cxnSp>
            <p:nvCxnSpPr>
              <p:cNvPr id="28" name="Straight Arrow Connector 27">
                <a:extLst>
                  <a:ext uri="{FF2B5EF4-FFF2-40B4-BE49-F238E27FC236}">
                    <a16:creationId xmlns:a16="http://schemas.microsoft.com/office/drawing/2014/main" id="{20FD9C6B-A6C7-42CC-9EC6-D35879747DE1}"/>
                  </a:ext>
                </a:extLst>
              </p:cNvPr>
              <p:cNvCxnSpPr/>
              <p:nvPr/>
            </p:nvCxnSpPr>
            <p:spPr>
              <a:xfrm>
                <a:off x="304799" y="991089"/>
                <a:ext cx="8077201" cy="0"/>
              </a:xfrm>
              <a:prstGeom prst="straightConnector1">
                <a:avLst/>
              </a:prstGeom>
              <a:ln w="444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D001179-4559-45C6-ADC6-73322FFFD988}"/>
                  </a:ext>
                </a:extLst>
              </p:cNvPr>
              <p:cNvCxnSpPr/>
              <p:nvPr/>
            </p:nvCxnSpPr>
            <p:spPr>
              <a:xfrm>
                <a:off x="4343399" y="859249"/>
                <a:ext cx="0" cy="304978"/>
              </a:xfrm>
              <a:prstGeom prst="straightConnector1">
                <a:avLst/>
              </a:prstGeom>
              <a:ln w="444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83380DC-1884-401D-999A-642C5AB67644}"/>
                  </a:ext>
                </a:extLst>
              </p:cNvPr>
              <p:cNvCxnSpPr/>
              <p:nvPr/>
            </p:nvCxnSpPr>
            <p:spPr>
              <a:xfrm>
                <a:off x="761999" y="859249"/>
                <a:ext cx="0" cy="304978"/>
              </a:xfrm>
              <a:prstGeom prst="straightConnector1">
                <a:avLst/>
              </a:prstGeom>
              <a:ln w="444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9E7EF92-4273-4881-B29E-E933A0D21D2D}"/>
                  </a:ext>
                </a:extLst>
              </p:cNvPr>
              <p:cNvCxnSpPr/>
              <p:nvPr/>
            </p:nvCxnSpPr>
            <p:spPr>
              <a:xfrm>
                <a:off x="7620000" y="859249"/>
                <a:ext cx="0" cy="304978"/>
              </a:xfrm>
              <a:prstGeom prst="straightConnector1">
                <a:avLst/>
              </a:prstGeom>
              <a:ln w="444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A7EAAF5-D52A-4E6A-98BC-9FDA3049C264}"/>
                  </a:ext>
                </a:extLst>
              </p:cNvPr>
              <p:cNvCxnSpPr/>
              <p:nvPr/>
            </p:nvCxnSpPr>
            <p:spPr>
              <a:xfrm>
                <a:off x="3402012" y="859249"/>
                <a:ext cx="0" cy="304978"/>
              </a:xfrm>
              <a:prstGeom prst="straightConnector1">
                <a:avLst/>
              </a:prstGeom>
              <a:ln w="444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C600ED2-678E-4C41-A8C0-DB44FC96499F}"/>
                  </a:ext>
                </a:extLst>
              </p:cNvPr>
              <p:cNvCxnSpPr/>
              <p:nvPr/>
            </p:nvCxnSpPr>
            <p:spPr>
              <a:xfrm>
                <a:off x="5715000" y="859249"/>
                <a:ext cx="0" cy="304978"/>
              </a:xfrm>
              <a:prstGeom prst="straightConnector1">
                <a:avLst/>
              </a:prstGeom>
              <a:ln w="444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4" name="TextBox 4">
                <a:extLst>
                  <a:ext uri="{FF2B5EF4-FFF2-40B4-BE49-F238E27FC236}">
                    <a16:creationId xmlns:a16="http://schemas.microsoft.com/office/drawing/2014/main" id="{D6F08662-2730-4B80-B071-4187DBA25336}"/>
                  </a:ext>
                </a:extLst>
              </p:cNvPr>
              <p:cNvSpPr txBox="1">
                <a:spLocks noChangeArrowheads="1"/>
              </p:cNvSpPr>
              <p:nvPr/>
            </p:nvSpPr>
            <p:spPr bwMode="auto">
              <a:xfrm>
                <a:off x="471055" y="1094509"/>
                <a:ext cx="60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b="1"/>
                  <a:t>640</a:t>
                </a:r>
              </a:p>
            </p:txBody>
          </p:sp>
          <p:sp>
            <p:nvSpPr>
              <p:cNvPr id="35" name="TextBox 29">
                <a:extLst>
                  <a:ext uri="{FF2B5EF4-FFF2-40B4-BE49-F238E27FC236}">
                    <a16:creationId xmlns:a16="http://schemas.microsoft.com/office/drawing/2014/main" id="{C1EAF4ED-D9D4-4BCC-BF40-AB8599829A9A}"/>
                  </a:ext>
                </a:extLst>
              </p:cNvPr>
              <p:cNvSpPr txBox="1">
                <a:spLocks noChangeArrowheads="1"/>
              </p:cNvSpPr>
              <p:nvPr/>
            </p:nvSpPr>
            <p:spPr bwMode="auto">
              <a:xfrm>
                <a:off x="7315200" y="1094509"/>
                <a:ext cx="60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b="1"/>
                  <a:t>536</a:t>
                </a:r>
              </a:p>
            </p:txBody>
          </p:sp>
          <p:sp>
            <p:nvSpPr>
              <p:cNvPr id="36" name="TextBox 31">
                <a:extLst>
                  <a:ext uri="{FF2B5EF4-FFF2-40B4-BE49-F238E27FC236}">
                    <a16:creationId xmlns:a16="http://schemas.microsoft.com/office/drawing/2014/main" id="{8E03DF0B-0E55-4AB3-A15E-C355170E9A89}"/>
                  </a:ext>
                </a:extLst>
              </p:cNvPr>
              <p:cNvSpPr txBox="1">
                <a:spLocks noChangeArrowheads="1"/>
              </p:cNvSpPr>
              <p:nvPr/>
            </p:nvSpPr>
            <p:spPr bwMode="auto">
              <a:xfrm>
                <a:off x="4038600" y="1094509"/>
                <a:ext cx="60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b="1"/>
                  <a:t>586</a:t>
                </a:r>
              </a:p>
            </p:txBody>
          </p:sp>
          <p:sp>
            <p:nvSpPr>
              <p:cNvPr id="37" name="TextBox 34">
                <a:extLst>
                  <a:ext uri="{FF2B5EF4-FFF2-40B4-BE49-F238E27FC236}">
                    <a16:creationId xmlns:a16="http://schemas.microsoft.com/office/drawing/2014/main" id="{9152A57A-ED05-47C4-B0C0-932213EA364A}"/>
                  </a:ext>
                </a:extLst>
              </p:cNvPr>
              <p:cNvSpPr txBox="1">
                <a:spLocks noChangeArrowheads="1"/>
              </p:cNvSpPr>
              <p:nvPr/>
            </p:nvSpPr>
            <p:spPr bwMode="auto">
              <a:xfrm>
                <a:off x="3117376" y="1094509"/>
                <a:ext cx="609600" cy="33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b="1" dirty="0"/>
                  <a:t> 593</a:t>
                </a:r>
              </a:p>
            </p:txBody>
          </p:sp>
          <p:cxnSp>
            <p:nvCxnSpPr>
              <p:cNvPr id="38" name="Straight Arrow Connector 37">
                <a:extLst>
                  <a:ext uri="{FF2B5EF4-FFF2-40B4-BE49-F238E27FC236}">
                    <a16:creationId xmlns:a16="http://schemas.microsoft.com/office/drawing/2014/main" id="{F9AAC410-CC05-4DF3-A3E4-10D0A8615F9D}"/>
                  </a:ext>
                </a:extLst>
              </p:cNvPr>
              <p:cNvCxnSpPr/>
              <p:nvPr/>
            </p:nvCxnSpPr>
            <p:spPr>
              <a:xfrm>
                <a:off x="2514599" y="859249"/>
                <a:ext cx="0" cy="304978"/>
              </a:xfrm>
              <a:prstGeom prst="straightConnector1">
                <a:avLst/>
              </a:prstGeom>
              <a:ln w="444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9" name="TextBox 37">
                <a:extLst>
                  <a:ext uri="{FF2B5EF4-FFF2-40B4-BE49-F238E27FC236}">
                    <a16:creationId xmlns:a16="http://schemas.microsoft.com/office/drawing/2014/main" id="{CCC91294-45FC-4558-9D55-494729EB053F}"/>
                  </a:ext>
                </a:extLst>
              </p:cNvPr>
              <p:cNvSpPr txBox="1">
                <a:spLocks noChangeArrowheads="1"/>
              </p:cNvSpPr>
              <p:nvPr/>
            </p:nvSpPr>
            <p:spPr bwMode="auto">
              <a:xfrm>
                <a:off x="2209800" y="1094509"/>
                <a:ext cx="60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b="1"/>
                  <a:t>605</a:t>
                </a:r>
              </a:p>
            </p:txBody>
          </p:sp>
          <p:sp>
            <p:nvSpPr>
              <p:cNvPr id="40" name="TextBox 38">
                <a:extLst>
                  <a:ext uri="{FF2B5EF4-FFF2-40B4-BE49-F238E27FC236}">
                    <a16:creationId xmlns:a16="http://schemas.microsoft.com/office/drawing/2014/main" id="{D95F39DD-9653-4828-8C33-613EC154E244}"/>
                  </a:ext>
                </a:extLst>
              </p:cNvPr>
              <p:cNvSpPr txBox="1">
                <a:spLocks noChangeArrowheads="1"/>
              </p:cNvSpPr>
              <p:nvPr/>
            </p:nvSpPr>
            <p:spPr bwMode="auto">
              <a:xfrm>
                <a:off x="5410200" y="1094509"/>
                <a:ext cx="60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b="1"/>
                  <a:t>571</a:t>
                </a:r>
              </a:p>
            </p:txBody>
          </p:sp>
          <p:cxnSp>
            <p:nvCxnSpPr>
              <p:cNvPr id="41" name="Straight Arrow Connector 40">
                <a:extLst>
                  <a:ext uri="{FF2B5EF4-FFF2-40B4-BE49-F238E27FC236}">
                    <a16:creationId xmlns:a16="http://schemas.microsoft.com/office/drawing/2014/main" id="{4328A5F4-A9E7-4962-AB04-651F48496F08}"/>
                  </a:ext>
                </a:extLst>
              </p:cNvPr>
              <p:cNvCxnSpPr/>
              <p:nvPr/>
            </p:nvCxnSpPr>
            <p:spPr>
              <a:xfrm>
                <a:off x="1600199" y="859249"/>
                <a:ext cx="0" cy="304978"/>
              </a:xfrm>
              <a:prstGeom prst="straightConnector1">
                <a:avLst/>
              </a:prstGeom>
              <a:ln w="444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TextBox 40">
                <a:extLst>
                  <a:ext uri="{FF2B5EF4-FFF2-40B4-BE49-F238E27FC236}">
                    <a16:creationId xmlns:a16="http://schemas.microsoft.com/office/drawing/2014/main" id="{1A2075DF-1EFB-478B-83AC-265AF0884717}"/>
                  </a:ext>
                </a:extLst>
              </p:cNvPr>
              <p:cNvSpPr txBox="1">
                <a:spLocks noChangeArrowheads="1"/>
              </p:cNvSpPr>
              <p:nvPr/>
            </p:nvSpPr>
            <p:spPr bwMode="auto">
              <a:xfrm>
                <a:off x="1295400" y="1094509"/>
                <a:ext cx="60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b="1"/>
                  <a:t>627</a:t>
                </a:r>
              </a:p>
            </p:txBody>
          </p:sp>
        </p:grpSp>
      </p:grpSp>
      <p:cxnSp>
        <p:nvCxnSpPr>
          <p:cNvPr id="47" name="Straight Arrow Connector 46">
            <a:extLst>
              <a:ext uri="{FF2B5EF4-FFF2-40B4-BE49-F238E27FC236}">
                <a16:creationId xmlns:a16="http://schemas.microsoft.com/office/drawing/2014/main" id="{7819DB14-43D2-49B1-B969-2058D033D33F}"/>
              </a:ext>
            </a:extLst>
          </p:cNvPr>
          <p:cNvCxnSpPr/>
          <p:nvPr/>
        </p:nvCxnSpPr>
        <p:spPr bwMode="auto">
          <a:xfrm>
            <a:off x="3962400" y="1091182"/>
            <a:ext cx="0" cy="366038"/>
          </a:xfrm>
          <a:prstGeom prst="straightConnector1">
            <a:avLst/>
          </a:prstGeom>
          <a:ln w="444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0" name="TextBox 34">
            <a:extLst>
              <a:ext uri="{FF2B5EF4-FFF2-40B4-BE49-F238E27FC236}">
                <a16:creationId xmlns:a16="http://schemas.microsoft.com/office/drawing/2014/main" id="{B240C2F4-BBF9-4BF9-BA42-AD36CF65EB91}"/>
              </a:ext>
            </a:extLst>
          </p:cNvPr>
          <p:cNvSpPr txBox="1">
            <a:spLocks noChangeArrowheads="1"/>
          </p:cNvSpPr>
          <p:nvPr/>
        </p:nvSpPr>
        <p:spPr bwMode="auto">
          <a:xfrm>
            <a:off x="3697856" y="1368620"/>
            <a:ext cx="6958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b="1" dirty="0"/>
              <a:t>597</a:t>
            </a:r>
          </a:p>
        </p:txBody>
      </p:sp>
      <p:sp>
        <p:nvSpPr>
          <p:cNvPr id="51" name="TextBox 50">
            <a:extLst>
              <a:ext uri="{FF2B5EF4-FFF2-40B4-BE49-F238E27FC236}">
                <a16:creationId xmlns:a16="http://schemas.microsoft.com/office/drawing/2014/main" id="{7906CDE7-C63B-465D-B26D-11554A80970D}"/>
              </a:ext>
            </a:extLst>
          </p:cNvPr>
          <p:cNvSpPr txBox="1">
            <a:spLocks noChangeArrowheads="1"/>
          </p:cNvSpPr>
          <p:nvPr/>
        </p:nvSpPr>
        <p:spPr bwMode="auto">
          <a:xfrm>
            <a:off x="3697856" y="4943871"/>
            <a:ext cx="2542932" cy="1754326"/>
          </a:xfrm>
          <a:prstGeom prst="rect">
            <a:avLst/>
          </a:prstGeom>
          <a:noFill/>
          <a:ln w="9525">
            <a:solidFill>
              <a:schemeClr val="bg1"/>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3600" i="1" dirty="0"/>
              <a:t>Judah falls &amp; Jerusalem is destroyed</a:t>
            </a:r>
          </a:p>
        </p:txBody>
      </p:sp>
      <p:sp>
        <p:nvSpPr>
          <p:cNvPr id="6" name="Arrow: Down 5">
            <a:extLst>
              <a:ext uri="{FF2B5EF4-FFF2-40B4-BE49-F238E27FC236}">
                <a16:creationId xmlns:a16="http://schemas.microsoft.com/office/drawing/2014/main" id="{83A533D1-F09A-4729-9D48-CA404B0D3599}"/>
              </a:ext>
            </a:extLst>
          </p:cNvPr>
          <p:cNvSpPr/>
          <p:nvPr/>
        </p:nvSpPr>
        <p:spPr>
          <a:xfrm rot="612838">
            <a:off x="4949404" y="1768621"/>
            <a:ext cx="423172" cy="31206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wheel(1)">
                                      <p:cBhvr>
                                        <p:cTn id="7" dur="1000"/>
                                        <p:tgtEl>
                                          <p:spTgt spid="18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8"/>
                                        </p:tgtEl>
                                        <p:attrNameLst>
                                          <p:attrName>style.visibility</p:attrName>
                                        </p:attrNameLst>
                                      </p:cBhvr>
                                      <p:to>
                                        <p:strVal val="visible"/>
                                      </p:to>
                                    </p:set>
                                    <p:animEffect transition="in" filter="dissolve">
                                      <p:cBhvr>
                                        <p:cTn id="12" dur="500"/>
                                        <p:tgtEl>
                                          <p:spTgt spid="184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18436"/>
                                        </p:tgtEl>
                                        <p:attrNameLst>
                                          <p:attrName>style.visibility</p:attrName>
                                        </p:attrNameLst>
                                      </p:cBhvr>
                                      <p:to>
                                        <p:strVal val="visible"/>
                                      </p:to>
                                    </p:set>
                                    <p:animEffect transition="in" filter="wheel(1)">
                                      <p:cBhvr>
                                        <p:cTn id="17" dur="1000"/>
                                        <p:tgtEl>
                                          <p:spTgt spid="184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58"/>
                                        </p:tgtEl>
                                        <p:attrNameLst>
                                          <p:attrName>style.visibility</p:attrName>
                                        </p:attrNameLst>
                                      </p:cBhvr>
                                      <p:to>
                                        <p:strVal val="visible"/>
                                      </p:to>
                                    </p:set>
                                    <p:animEffect transition="in" filter="dissolve">
                                      <p:cBhvr>
                                        <p:cTn id="22" dur="500"/>
                                        <p:tgtEl>
                                          <p:spTgt spid="184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1" fill="hold" nodeType="clickEffect">
                                  <p:stCondLst>
                                    <p:cond delay="0"/>
                                  </p:stCondLst>
                                  <p:childTnLst>
                                    <p:set>
                                      <p:cBhvr>
                                        <p:cTn id="26" dur="1" fill="hold">
                                          <p:stCondLst>
                                            <p:cond delay="0"/>
                                          </p:stCondLst>
                                        </p:cTn>
                                        <p:tgtEl>
                                          <p:spTgt spid="18437"/>
                                        </p:tgtEl>
                                        <p:attrNameLst>
                                          <p:attrName>style.visibility</p:attrName>
                                        </p:attrNameLst>
                                      </p:cBhvr>
                                      <p:to>
                                        <p:strVal val="visible"/>
                                      </p:to>
                                    </p:set>
                                    <p:animEffect transition="in" filter="wheel(1)">
                                      <p:cBhvr>
                                        <p:cTn id="27" dur="1000"/>
                                        <p:tgtEl>
                                          <p:spTgt spid="1843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8444"/>
                                        </p:tgtEl>
                                        <p:attrNameLst>
                                          <p:attrName>style.visibility</p:attrName>
                                        </p:attrNameLst>
                                      </p:cBhvr>
                                      <p:to>
                                        <p:strVal val="visible"/>
                                      </p:to>
                                    </p:set>
                                    <p:animEffect transition="in" filter="dissolve">
                                      <p:cBhvr>
                                        <p:cTn id="32" dur="500"/>
                                        <p:tgtEl>
                                          <p:spTgt spid="1844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22" presetClass="entr" presetSubtype="1"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868" y="1554164"/>
            <a:ext cx="11650132" cy="5303836"/>
          </a:xfrm>
        </p:spPr>
        <p:txBody>
          <a:bodyPr>
            <a:normAutofit fontScale="92500"/>
          </a:bodyPr>
          <a:lstStyle/>
          <a:p>
            <a:pPr marL="0" indent="0">
              <a:buNone/>
            </a:pPr>
            <a:r>
              <a:rPr lang="en-US" sz="3800" b="1" i="1" u="sng" dirty="0">
                <a:effectLst>
                  <a:outerShdw blurRad="38100" dist="38100" dir="2700000" algn="tl">
                    <a:srgbClr val="000000">
                      <a:alpha val="43137"/>
                    </a:srgbClr>
                  </a:outerShdw>
                </a:effectLst>
              </a:rPr>
              <a:t>Overview of Ezekiel’s Message</a:t>
            </a:r>
            <a:endParaRPr lang="en-US" sz="3800" i="1" dirty="0">
              <a:effectLst>
                <a:outerShdw blurRad="38100" dist="38100" dir="2700000" algn="tl">
                  <a:srgbClr val="000000">
                    <a:alpha val="43137"/>
                  </a:srgbClr>
                </a:outerShdw>
              </a:effectLst>
            </a:endParaRPr>
          </a:p>
          <a:p>
            <a:r>
              <a:rPr lang="en-US" sz="3500" b="1" dirty="0"/>
              <a:t>Outline of the book of Ezekiel</a:t>
            </a:r>
            <a:r>
              <a:rPr lang="en-US" sz="3200" b="1" dirty="0"/>
              <a:t>:</a:t>
            </a:r>
          </a:p>
          <a:p>
            <a:pPr marL="509588" lvl="1" indent="-274638"/>
            <a:r>
              <a:rPr lang="en-US" sz="3000" b="1" dirty="0">
                <a:solidFill>
                  <a:srgbClr val="800000"/>
                </a:solidFill>
                <a:effectLst>
                  <a:outerShdw blurRad="38100" dist="38100" dir="2700000" algn="tl">
                    <a:srgbClr val="000000">
                      <a:alpha val="43137"/>
                    </a:srgbClr>
                  </a:outerShdw>
                </a:effectLst>
              </a:rPr>
              <a:t>Chapters 1-24 -- </a:t>
            </a:r>
            <a:r>
              <a:rPr lang="en-US" sz="3000" i="1" dirty="0">
                <a:solidFill>
                  <a:srgbClr val="800000"/>
                </a:solidFill>
                <a:effectLst>
                  <a:outerShdw blurRad="38100" dist="38100" dir="2700000" algn="tl">
                    <a:srgbClr val="000000">
                      <a:alpha val="43137"/>
                    </a:srgbClr>
                  </a:outerShdw>
                </a:effectLst>
              </a:rPr>
              <a:t>Judgments against Judah and Jerusalem</a:t>
            </a:r>
          </a:p>
          <a:p>
            <a:pPr marL="509588" lvl="1" indent="-274638"/>
            <a:r>
              <a:rPr lang="en-US" sz="3000" b="1" dirty="0">
                <a:solidFill>
                  <a:srgbClr val="800000"/>
                </a:solidFill>
                <a:effectLst>
                  <a:outerShdw blurRad="38100" dist="38100" dir="2700000" algn="tl">
                    <a:srgbClr val="000000">
                      <a:alpha val="43137"/>
                    </a:srgbClr>
                  </a:outerShdw>
                </a:effectLst>
              </a:rPr>
              <a:t>Chapters 25-32</a:t>
            </a:r>
            <a:r>
              <a:rPr lang="en-US" sz="3000" i="1" dirty="0">
                <a:solidFill>
                  <a:srgbClr val="800000"/>
                </a:solidFill>
                <a:effectLst>
                  <a:outerShdw blurRad="38100" dist="38100" dir="2700000" algn="tl">
                    <a:srgbClr val="000000">
                      <a:alpha val="43137"/>
                    </a:srgbClr>
                  </a:outerShdw>
                </a:effectLst>
              </a:rPr>
              <a:t> -- Judgments against the nations.</a:t>
            </a:r>
          </a:p>
          <a:p>
            <a:pPr marL="509588" lvl="1" indent="-274638"/>
            <a:r>
              <a:rPr lang="en-US" sz="3000" b="1" dirty="0">
                <a:solidFill>
                  <a:srgbClr val="800000"/>
                </a:solidFill>
                <a:effectLst>
                  <a:outerShdw blurRad="38100" dist="38100" dir="2700000" algn="tl">
                    <a:srgbClr val="000000">
                      <a:alpha val="43137"/>
                    </a:srgbClr>
                  </a:outerShdw>
                </a:effectLst>
              </a:rPr>
              <a:t>Chapters 33-48 -</a:t>
            </a:r>
            <a:r>
              <a:rPr lang="en-US" sz="3000" i="1" dirty="0">
                <a:solidFill>
                  <a:srgbClr val="800000"/>
                </a:solidFill>
                <a:effectLst>
                  <a:outerShdw blurRad="38100" dist="38100" dir="2700000" algn="tl">
                    <a:srgbClr val="000000">
                      <a:alpha val="43137"/>
                    </a:srgbClr>
                  </a:outerShdw>
                </a:effectLst>
              </a:rPr>
              <a:t>- God’s announcements of restoration and salvation</a:t>
            </a:r>
            <a:r>
              <a:rPr lang="en-US" sz="2800" i="1" dirty="0">
                <a:solidFill>
                  <a:srgbClr val="800000"/>
                </a:solidFill>
                <a:effectLst>
                  <a:outerShdw blurRad="38100" dist="38100" dir="2700000" algn="tl">
                    <a:srgbClr val="000000">
                      <a:alpha val="43137"/>
                    </a:srgbClr>
                  </a:outerShdw>
                </a:effectLst>
              </a:rPr>
              <a:t>.</a:t>
            </a:r>
          </a:p>
          <a:p>
            <a:r>
              <a:rPr lang="en-US" sz="3500" b="1" dirty="0"/>
              <a:t>Four primary objectives God had in mind for Ezekiel’s work:</a:t>
            </a:r>
          </a:p>
          <a:p>
            <a:pPr marL="509588" lvl="1" indent="-280988"/>
            <a:r>
              <a:rPr lang="en-US" sz="3000" i="1" dirty="0">
                <a:solidFill>
                  <a:srgbClr val="800000"/>
                </a:solidFill>
                <a:effectLst>
                  <a:outerShdw blurRad="38100" dist="38100" dir="2700000" algn="tl">
                    <a:srgbClr val="000000">
                      <a:alpha val="43137"/>
                    </a:srgbClr>
                  </a:outerShdw>
                </a:effectLst>
              </a:rPr>
              <a:t>To dispel any hope that the yoke of Babylon might soon be broken.</a:t>
            </a:r>
          </a:p>
          <a:p>
            <a:pPr marL="509588" lvl="1" indent="-280988"/>
            <a:r>
              <a:rPr lang="en-US" sz="3000" i="1" dirty="0">
                <a:solidFill>
                  <a:srgbClr val="800000"/>
                </a:solidFill>
                <a:effectLst>
                  <a:outerShdw blurRad="38100" dist="38100" dir="2700000" algn="tl">
                    <a:srgbClr val="000000">
                      <a:alpha val="43137"/>
                    </a:srgbClr>
                  </a:outerShdw>
                </a:effectLst>
              </a:rPr>
              <a:t>To present God’s case against Israel, to show how deeply they had sinned.</a:t>
            </a:r>
          </a:p>
          <a:p>
            <a:pPr marL="509588" lvl="1" indent="-280988"/>
            <a:r>
              <a:rPr lang="en-US" sz="3000" i="1" dirty="0">
                <a:solidFill>
                  <a:srgbClr val="800000"/>
                </a:solidFill>
                <a:effectLst>
                  <a:outerShdw blurRad="38100" dist="38100" dir="2700000" algn="tl">
                    <a:srgbClr val="000000">
                      <a:alpha val="43137"/>
                    </a:srgbClr>
                  </a:outerShdw>
                </a:effectLst>
              </a:rPr>
              <a:t>To help move His people to repentance.</a:t>
            </a:r>
          </a:p>
          <a:p>
            <a:pPr marL="509588" lvl="1" indent="-280988"/>
            <a:r>
              <a:rPr lang="en-US" sz="3000" i="1" dirty="0">
                <a:solidFill>
                  <a:srgbClr val="800000"/>
                </a:solidFill>
                <a:effectLst>
                  <a:outerShdw blurRad="38100" dist="38100" dir="2700000" algn="tl">
                    <a:srgbClr val="000000">
                      <a:alpha val="43137"/>
                    </a:srgbClr>
                  </a:outerShdw>
                </a:effectLst>
              </a:rPr>
              <a:t>To offer His people hope, to encourage them to turn to Him and to renew their efforts to serve Him.</a:t>
            </a:r>
          </a:p>
          <a:p>
            <a:endParaRPr lang="en-US" sz="2800" dirty="0"/>
          </a:p>
          <a:p>
            <a:pPr marL="566738" lvl="1" indent="-284163"/>
            <a:endParaRPr lang="en-US" sz="2800" dirty="0"/>
          </a:p>
          <a:p>
            <a:pPr lvl="1"/>
            <a:endParaRPr lang="en-US" dirty="0"/>
          </a:p>
          <a:p>
            <a:endParaRPr lang="en-US" sz="3200" dirty="0"/>
          </a:p>
          <a:p>
            <a:endParaRPr lang="en-US" sz="3200" dirty="0"/>
          </a:p>
          <a:p>
            <a:pPr lvl="1"/>
            <a:endParaRPr lang="en-US" sz="2800" dirty="0"/>
          </a:p>
        </p:txBody>
      </p:sp>
      <p:sp>
        <p:nvSpPr>
          <p:cNvPr id="5" name="Title 4">
            <a:extLst>
              <a:ext uri="{FF2B5EF4-FFF2-40B4-BE49-F238E27FC236}">
                <a16:creationId xmlns:a16="http://schemas.microsoft.com/office/drawing/2014/main" id="{ACC2E97E-DEB8-4794-AC8F-18657E251B58}"/>
              </a:ext>
            </a:extLst>
          </p:cNvPr>
          <p:cNvSpPr>
            <a:spLocks noGrp="1"/>
          </p:cNvSpPr>
          <p:nvPr>
            <p:ph type="title"/>
          </p:nvPr>
        </p:nvSpPr>
        <p:spPr>
          <a:xfrm>
            <a:off x="397933" y="228600"/>
            <a:ext cx="11396134" cy="1325563"/>
          </a:xfrm>
        </p:spPr>
        <p:txBody>
          <a:bodyPr/>
          <a:lstStyle/>
          <a:p>
            <a:r>
              <a:rPr lang="en-US" b="1" dirty="0">
                <a:latin typeface="Tempus Sans ITC" panose="04020404030D07020202" pitchFamily="82" charset="0"/>
              </a:rPr>
              <a:t>Excerpts from the book of Ezekiel</a:t>
            </a:r>
            <a:br>
              <a:rPr lang="en-US" i="1" dirty="0"/>
            </a:br>
            <a:r>
              <a:rPr lang="en-US" sz="3200" b="1" dirty="0"/>
              <a:t>Psalm 137; Ezekiel 1:1-3:27 </a:t>
            </a:r>
            <a:endParaRPr lang="en-US" b="1" dirty="0"/>
          </a:p>
        </p:txBody>
      </p:sp>
    </p:spTree>
    <p:extLst>
      <p:ext uri="{BB962C8B-B14F-4D97-AF65-F5344CB8AC3E}">
        <p14:creationId xmlns:p14="http://schemas.microsoft.com/office/powerpoint/2010/main" val="218685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5F23548-DEA0-4E2B-830F-AAD6DC6B2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61" y="685800"/>
            <a:ext cx="12161439"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a:extLst>
              <a:ext uri="{FF2B5EF4-FFF2-40B4-BE49-F238E27FC236}">
                <a16:creationId xmlns:a16="http://schemas.microsoft.com/office/drawing/2014/main" id="{52BB0059-4D7C-4DEF-81F4-FAAF6DF4D0DD}"/>
              </a:ext>
            </a:extLst>
          </p:cNvPr>
          <p:cNvSpPr/>
          <p:nvPr/>
        </p:nvSpPr>
        <p:spPr>
          <a:xfrm>
            <a:off x="228600" y="4724400"/>
            <a:ext cx="2133600" cy="1143000"/>
          </a:xfrm>
          <a:prstGeom prst="ellipse">
            <a:avLst/>
          </a:pr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868" y="1764406"/>
            <a:ext cx="11311466" cy="5093594"/>
          </a:xfrm>
        </p:spPr>
        <p:txBody>
          <a:bodyPr>
            <a:normAutofit lnSpcReduction="10000"/>
          </a:bodyPr>
          <a:lstStyle/>
          <a:p>
            <a:pPr marL="0" indent="0">
              <a:buNone/>
            </a:pPr>
            <a:r>
              <a:rPr lang="en-US" sz="3200" b="1" i="1" u="sng" dirty="0">
                <a:effectLst>
                  <a:outerShdw blurRad="38100" dist="38100" dir="2700000" algn="tl">
                    <a:srgbClr val="000000">
                      <a:alpha val="43137"/>
                    </a:srgbClr>
                  </a:outerShdw>
                </a:effectLst>
              </a:rPr>
              <a:t>Ezekiel the man</a:t>
            </a:r>
          </a:p>
          <a:p>
            <a:pPr>
              <a:spcBef>
                <a:spcPts val="300"/>
              </a:spcBef>
            </a:pPr>
            <a:r>
              <a:rPr lang="en-US" sz="3200" dirty="0"/>
              <a:t>His name means “God strengthens” (Ezek. 2:3-5; 3:7-11).</a:t>
            </a:r>
          </a:p>
          <a:p>
            <a:pPr>
              <a:spcBef>
                <a:spcPts val="300"/>
              </a:spcBef>
            </a:pPr>
            <a:r>
              <a:rPr lang="en-US" sz="3200" dirty="0"/>
              <a:t>He was born in 622 B.C. during the reign of Josiah and grew up in Judah.</a:t>
            </a:r>
          </a:p>
          <a:p>
            <a:pPr marL="236538" indent="-236538">
              <a:spcBef>
                <a:spcPts val="300"/>
              </a:spcBef>
            </a:pPr>
            <a:r>
              <a:rPr lang="en-US" sz="3200" dirty="0"/>
              <a:t>He would have witnessed the first Jewish captives being taken off to Babylon in 605 B.C. by Nebuchadnezzar (Daniel 1:1-4).</a:t>
            </a:r>
          </a:p>
          <a:p>
            <a:pPr marL="236538" indent="-236538">
              <a:spcBef>
                <a:spcPts val="300"/>
              </a:spcBef>
            </a:pPr>
            <a:r>
              <a:rPr lang="en-US" sz="3200" dirty="0"/>
              <a:t>He was 25 years old when taken into captivity (Ezek. 1:1-2).</a:t>
            </a:r>
          </a:p>
          <a:p>
            <a:pPr lvl="1">
              <a:spcBef>
                <a:spcPts val="300"/>
              </a:spcBef>
            </a:pPr>
            <a:r>
              <a:rPr lang="en-US" sz="3200" i="1" dirty="0">
                <a:solidFill>
                  <a:srgbClr val="800000"/>
                </a:solidFill>
                <a:effectLst>
                  <a:outerShdw blurRad="38100" dist="38100" dir="2700000" algn="tl">
                    <a:srgbClr val="000000">
                      <a:alpha val="43137"/>
                    </a:srgbClr>
                  </a:outerShdw>
                </a:effectLst>
              </a:rPr>
              <a:t>This was 597 B.C. when Jehoiachin and 10,000 Jews were taken captive (2 Kings 24:10-16).</a:t>
            </a:r>
          </a:p>
          <a:p>
            <a:pPr>
              <a:spcBef>
                <a:spcPts val="300"/>
              </a:spcBef>
            </a:pPr>
            <a:r>
              <a:rPr lang="en-US" sz="3200" dirty="0"/>
              <a:t>Five years later (592 B.C.) he was called to be a prophet and continued in that role until at least 570 B.C. (29:17).</a:t>
            </a:r>
          </a:p>
          <a:p>
            <a:pPr lvl="1"/>
            <a:endParaRPr lang="en-US" sz="2800" dirty="0"/>
          </a:p>
          <a:p>
            <a:pPr lvl="1"/>
            <a:endParaRPr lang="en-US" sz="2800" dirty="0"/>
          </a:p>
        </p:txBody>
      </p:sp>
      <p:sp>
        <p:nvSpPr>
          <p:cNvPr id="5" name="Title 4">
            <a:extLst>
              <a:ext uri="{FF2B5EF4-FFF2-40B4-BE49-F238E27FC236}">
                <a16:creationId xmlns:a16="http://schemas.microsoft.com/office/drawing/2014/main" id="{E62FE76F-67A8-4DA5-9EFE-CECD2D6678AB}"/>
              </a:ext>
            </a:extLst>
          </p:cNvPr>
          <p:cNvSpPr>
            <a:spLocks noGrp="1"/>
          </p:cNvSpPr>
          <p:nvPr>
            <p:ph type="title"/>
          </p:nvPr>
        </p:nvSpPr>
        <p:spPr>
          <a:xfrm>
            <a:off x="457200" y="365125"/>
            <a:ext cx="11396134" cy="1325563"/>
          </a:xfrm>
        </p:spPr>
        <p:txBody>
          <a:bodyPr/>
          <a:lstStyle/>
          <a:p>
            <a:r>
              <a:rPr lang="en-US" b="1" dirty="0">
                <a:latin typeface="Tempus Sans ITC" panose="04020404030D07020202" pitchFamily="82" charset="0"/>
              </a:rPr>
              <a:t>Excerpts from the book of Ezekiel</a:t>
            </a:r>
            <a:br>
              <a:rPr lang="en-US" i="1" dirty="0"/>
            </a:br>
            <a:r>
              <a:rPr lang="en-US" sz="3200" b="1" dirty="0"/>
              <a:t>Psalm 137; Ezekiel 1:1-3:27 </a:t>
            </a:r>
            <a:endParaRPr lang="en-US" b="1" dirty="0"/>
          </a:p>
        </p:txBody>
      </p:sp>
    </p:spTree>
    <p:extLst>
      <p:ext uri="{BB962C8B-B14F-4D97-AF65-F5344CB8AC3E}">
        <p14:creationId xmlns:p14="http://schemas.microsoft.com/office/powerpoint/2010/main" val="273989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90688"/>
            <a:ext cx="11125200" cy="5119352"/>
          </a:xfrm>
        </p:spPr>
        <p:txBody>
          <a:bodyPr>
            <a:normAutofit lnSpcReduction="10000"/>
          </a:bodyPr>
          <a:lstStyle/>
          <a:p>
            <a:pPr marL="0" indent="0">
              <a:buNone/>
            </a:pPr>
            <a:r>
              <a:rPr lang="en-US" sz="3200" b="1" i="1" u="sng" dirty="0">
                <a:effectLst>
                  <a:outerShdw blurRad="38100" dist="38100" dir="2700000" algn="tl">
                    <a:srgbClr val="000000">
                      <a:alpha val="43137"/>
                    </a:srgbClr>
                  </a:outerShdw>
                </a:effectLst>
              </a:rPr>
              <a:t>Ezekiel the man</a:t>
            </a:r>
          </a:p>
          <a:p>
            <a:r>
              <a:rPr lang="en-US" sz="3200" dirty="0"/>
              <a:t>Jerusalem fell six years after he began his work (586 B.C.)</a:t>
            </a:r>
          </a:p>
          <a:p>
            <a:pPr lvl="1"/>
            <a:r>
              <a:rPr lang="en-US" sz="3000" i="1" dirty="0">
                <a:solidFill>
                  <a:srgbClr val="800000"/>
                </a:solidFill>
                <a:effectLst>
                  <a:outerShdw blurRad="38100" dist="38100" dir="2700000" algn="tl">
                    <a:srgbClr val="000000">
                      <a:alpha val="43137"/>
                    </a:srgbClr>
                  </a:outerShdw>
                </a:effectLst>
              </a:rPr>
              <a:t>Afterwards, Ezekiel’s prophecies focused on assurance and hope for Israel’s future. </a:t>
            </a:r>
          </a:p>
          <a:p>
            <a:r>
              <a:rPr lang="en-US" sz="3200" dirty="0"/>
              <a:t>Ezekiel was a married man (24:15-18)</a:t>
            </a:r>
          </a:p>
          <a:p>
            <a:r>
              <a:rPr lang="en-US" sz="3200" dirty="0"/>
              <a:t>Ezekiel was a contemporary of both Jeremiah and Daniel.</a:t>
            </a:r>
          </a:p>
          <a:p>
            <a:pPr lvl="1"/>
            <a:r>
              <a:rPr lang="en-US" sz="3000" i="1" dirty="0">
                <a:solidFill>
                  <a:srgbClr val="800000"/>
                </a:solidFill>
                <a:effectLst>
                  <a:outerShdw blurRad="38100" dist="38100" dir="2700000" algn="tl">
                    <a:srgbClr val="000000">
                      <a:alpha val="43137"/>
                    </a:srgbClr>
                  </a:outerShdw>
                </a:effectLst>
              </a:rPr>
              <a:t>Jeremiah was 20+ years older than both Ezekiel and Daniel.                     He prophesied in Jerusalem from 626 to 586+ B.C.</a:t>
            </a:r>
          </a:p>
          <a:p>
            <a:pPr lvl="1"/>
            <a:r>
              <a:rPr lang="en-US" sz="3000" i="1" dirty="0">
                <a:solidFill>
                  <a:srgbClr val="800000"/>
                </a:solidFill>
                <a:effectLst>
                  <a:outerShdw blurRad="38100" dist="38100" dir="2700000" algn="tl">
                    <a:srgbClr val="000000">
                      <a:alpha val="43137"/>
                    </a:srgbClr>
                  </a:outerShdw>
                </a:effectLst>
              </a:rPr>
              <a:t>Daniel was in the first group of captives taken to Babylon, where he lived and prophesied from 605 to 536 B.C.</a:t>
            </a:r>
          </a:p>
          <a:p>
            <a:pPr lvl="1"/>
            <a:r>
              <a:rPr lang="en-US" sz="3000" i="1" dirty="0">
                <a:solidFill>
                  <a:srgbClr val="800000"/>
                </a:solidFill>
                <a:effectLst>
                  <a:outerShdw blurRad="38100" dist="38100" dir="2700000" algn="tl">
                    <a:srgbClr val="000000">
                      <a:alpha val="43137"/>
                    </a:srgbClr>
                  </a:outerShdw>
                </a:effectLst>
              </a:rPr>
              <a:t>Ezekiel dwelt in Tel-Abib (Hill of Corn Ears) near the river </a:t>
            </a:r>
            <a:r>
              <a:rPr lang="en-US" sz="3000" i="1" dirty="0" err="1">
                <a:solidFill>
                  <a:srgbClr val="800000"/>
                </a:solidFill>
                <a:effectLst>
                  <a:outerShdw blurRad="38100" dist="38100" dir="2700000" algn="tl">
                    <a:srgbClr val="000000">
                      <a:alpha val="43137"/>
                    </a:srgbClr>
                  </a:outerShdw>
                </a:effectLst>
              </a:rPr>
              <a:t>Chebar</a:t>
            </a:r>
            <a:r>
              <a:rPr lang="en-US" sz="3000" i="1" dirty="0">
                <a:solidFill>
                  <a:srgbClr val="800000"/>
                </a:solidFill>
                <a:effectLst>
                  <a:outerShdw blurRad="38100" dist="38100" dir="2700000" algn="tl">
                    <a:srgbClr val="000000">
                      <a:alpha val="43137"/>
                    </a:srgbClr>
                  </a:outerShdw>
                </a:effectLst>
              </a:rPr>
              <a:t>.</a:t>
            </a:r>
          </a:p>
          <a:p>
            <a:endParaRPr lang="en-US" sz="3200" i="1" dirty="0">
              <a:solidFill>
                <a:srgbClr val="800000"/>
              </a:solidFill>
              <a:effectLst>
                <a:outerShdw blurRad="38100" dist="38100" dir="2700000" algn="tl">
                  <a:srgbClr val="000000">
                    <a:alpha val="43137"/>
                  </a:srgbClr>
                </a:outerShdw>
              </a:effectLst>
            </a:endParaRPr>
          </a:p>
          <a:p>
            <a:endParaRPr lang="en-US" sz="3200" dirty="0"/>
          </a:p>
          <a:p>
            <a:pPr lvl="1"/>
            <a:endParaRPr lang="en-US" sz="2800" dirty="0"/>
          </a:p>
        </p:txBody>
      </p:sp>
      <p:sp>
        <p:nvSpPr>
          <p:cNvPr id="5" name="Title 4">
            <a:extLst>
              <a:ext uri="{FF2B5EF4-FFF2-40B4-BE49-F238E27FC236}">
                <a16:creationId xmlns:a16="http://schemas.microsoft.com/office/drawing/2014/main" id="{E014433A-61F4-4363-BB69-F6B3EC0F1EFB}"/>
              </a:ext>
            </a:extLst>
          </p:cNvPr>
          <p:cNvSpPr>
            <a:spLocks noGrp="1"/>
          </p:cNvSpPr>
          <p:nvPr>
            <p:ph type="title"/>
          </p:nvPr>
        </p:nvSpPr>
        <p:spPr>
          <a:xfrm>
            <a:off x="457200" y="365125"/>
            <a:ext cx="11396134" cy="1325563"/>
          </a:xfrm>
        </p:spPr>
        <p:txBody>
          <a:bodyPr/>
          <a:lstStyle/>
          <a:p>
            <a:r>
              <a:rPr lang="en-US" b="1" dirty="0">
                <a:latin typeface="Tempus Sans ITC" panose="04020404030D07020202" pitchFamily="82" charset="0"/>
              </a:rPr>
              <a:t>Excerpts from the book of Ezekiel</a:t>
            </a:r>
            <a:br>
              <a:rPr lang="en-US" i="1" dirty="0"/>
            </a:br>
            <a:r>
              <a:rPr lang="en-US" sz="3200" b="1" dirty="0"/>
              <a:t>Psalm 137; Ezekiel 1:1-3:27 </a:t>
            </a:r>
            <a:endParaRPr lang="en-US" b="1" dirty="0"/>
          </a:p>
        </p:txBody>
      </p:sp>
    </p:spTree>
    <p:extLst>
      <p:ext uri="{BB962C8B-B14F-4D97-AF65-F5344CB8AC3E}">
        <p14:creationId xmlns:p14="http://schemas.microsoft.com/office/powerpoint/2010/main" val="234796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1000"/>
                                        <p:tgtEl>
                                          <p:spTgt spid="3">
                                            <p:txEl>
                                              <p:pRg st="7" end="7"/>
                                            </p:txEl>
                                          </p:spTgt>
                                        </p:tgtEl>
                                      </p:cBhvr>
                                    </p:animEffect>
                                    <p:anim calcmode="lin" valueType="num">
                                      <p:cBhvr>
                                        <p:cTn id="4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
              <a:schemeClr val="accent1">
                <a:lumMod val="5000"/>
                <a:lumOff val="95000"/>
              </a:schemeClr>
            </a:gs>
            <a:gs pos="31000">
              <a:schemeClr val="accent1">
                <a:lumMod val="5000"/>
                <a:lumOff val="95000"/>
              </a:schemeClr>
            </a:gs>
            <a:gs pos="9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9E34534-BB31-4C6F-A8AF-DB2DF0451871}"/>
              </a:ext>
            </a:extLst>
          </p:cNvPr>
          <p:cNvSpPr>
            <a:spLocks noGrp="1" noChangeArrowheads="1"/>
          </p:cNvSpPr>
          <p:nvPr>
            <p:ph type="title"/>
          </p:nvPr>
        </p:nvSpPr>
        <p:spPr/>
        <p:txBody>
          <a:bodyPr/>
          <a:lstStyle/>
          <a:p>
            <a:pPr algn="ctr"/>
            <a:r>
              <a:rPr lang="en-US" altLang="en-US" b="1" dirty="0">
                <a:latin typeface="+mn-lt"/>
              </a:rPr>
              <a:t>Jeremiah</a:t>
            </a:r>
            <a:br>
              <a:rPr lang="en-US" altLang="en-US" sz="4000" b="1" dirty="0">
                <a:latin typeface="+mn-lt"/>
              </a:rPr>
            </a:br>
            <a:r>
              <a:rPr lang="en-US" altLang="en-US" sz="3200" b="1" dirty="0">
                <a:latin typeface="+mn-lt"/>
              </a:rPr>
              <a:t>(priest)</a:t>
            </a:r>
          </a:p>
        </p:txBody>
      </p:sp>
      <p:sp>
        <p:nvSpPr>
          <p:cNvPr id="11267" name="Rectangle 3">
            <a:extLst>
              <a:ext uri="{FF2B5EF4-FFF2-40B4-BE49-F238E27FC236}">
                <a16:creationId xmlns:a16="http://schemas.microsoft.com/office/drawing/2014/main" id="{DBDEF8B3-5856-49FA-AB87-B2A62F320CC6}"/>
              </a:ext>
            </a:extLst>
          </p:cNvPr>
          <p:cNvSpPr>
            <a:spLocks noGrp="1" noChangeArrowheads="1"/>
          </p:cNvSpPr>
          <p:nvPr>
            <p:ph type="body" sz="half" idx="1"/>
          </p:nvPr>
        </p:nvSpPr>
        <p:spPr>
          <a:xfrm>
            <a:off x="861060" y="2138362"/>
            <a:ext cx="5181600" cy="4351338"/>
          </a:xfrm>
        </p:spPr>
        <p:txBody>
          <a:bodyPr/>
          <a:lstStyle/>
          <a:p>
            <a:r>
              <a:rPr lang="en-US" altLang="en-US" sz="3200" dirty="0"/>
              <a:t>Judah</a:t>
            </a:r>
          </a:p>
          <a:p>
            <a:r>
              <a:rPr lang="en-US" altLang="en-US" sz="3200" dirty="0"/>
              <a:t>Jerusalem</a:t>
            </a:r>
          </a:p>
          <a:p>
            <a:r>
              <a:rPr lang="en-US" altLang="en-US" sz="3200" dirty="0"/>
              <a:t>Justice is coming</a:t>
            </a:r>
          </a:p>
          <a:p>
            <a:r>
              <a:rPr lang="en-US" altLang="en-US" sz="3200" dirty="0"/>
              <a:t>Judgement is coming</a:t>
            </a:r>
          </a:p>
          <a:p>
            <a:r>
              <a:rPr lang="en-US" altLang="en-US" sz="3200" dirty="0"/>
              <a:t>Josiah king when he began</a:t>
            </a:r>
          </a:p>
        </p:txBody>
      </p:sp>
      <p:sp>
        <p:nvSpPr>
          <p:cNvPr id="11268" name="Rectangle 4">
            <a:extLst>
              <a:ext uri="{FF2B5EF4-FFF2-40B4-BE49-F238E27FC236}">
                <a16:creationId xmlns:a16="http://schemas.microsoft.com/office/drawing/2014/main" id="{C99F9EA0-7CF0-4F57-AEA4-7729804FF6AD}"/>
              </a:ext>
            </a:extLst>
          </p:cNvPr>
          <p:cNvSpPr>
            <a:spLocks noGrp="1" noChangeArrowheads="1"/>
          </p:cNvSpPr>
          <p:nvPr>
            <p:ph type="body" sz="half" idx="2"/>
          </p:nvPr>
        </p:nvSpPr>
        <p:spPr>
          <a:xfrm>
            <a:off x="6202682" y="2115502"/>
            <a:ext cx="5181600" cy="4351338"/>
          </a:xfrm>
        </p:spPr>
        <p:txBody>
          <a:bodyPr/>
          <a:lstStyle/>
          <a:p>
            <a:r>
              <a:rPr lang="en-US" altLang="en-US" sz="3200" dirty="0"/>
              <a:t>Began in 626 BC</a:t>
            </a:r>
          </a:p>
          <a:p>
            <a:r>
              <a:rPr lang="en-US" altLang="en-US" sz="3200" dirty="0"/>
              <a:t>Prophesied 40 years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0BEC42C-BD0D-40DD-A9AB-85BEEEA300FB}"/>
              </a:ext>
            </a:extLst>
          </p:cNvPr>
          <p:cNvSpPr>
            <a:spLocks noGrp="1" noChangeArrowheads="1"/>
          </p:cNvSpPr>
          <p:nvPr>
            <p:ph type="title"/>
          </p:nvPr>
        </p:nvSpPr>
        <p:spPr/>
        <p:txBody>
          <a:bodyPr/>
          <a:lstStyle/>
          <a:p>
            <a:pPr algn="ctr"/>
            <a:r>
              <a:rPr lang="en-US" altLang="en-US" sz="4800" b="1" dirty="0"/>
              <a:t>Daniel</a:t>
            </a:r>
            <a:endParaRPr lang="en-US" altLang="en-US" sz="3600" b="1" dirty="0"/>
          </a:p>
        </p:txBody>
      </p:sp>
      <p:sp>
        <p:nvSpPr>
          <p:cNvPr id="12291" name="Rectangle 3">
            <a:extLst>
              <a:ext uri="{FF2B5EF4-FFF2-40B4-BE49-F238E27FC236}">
                <a16:creationId xmlns:a16="http://schemas.microsoft.com/office/drawing/2014/main" id="{749C5A88-3AFF-44CF-A4B6-98DADE88D32B}"/>
              </a:ext>
            </a:extLst>
          </p:cNvPr>
          <p:cNvSpPr>
            <a:spLocks noGrp="1" noChangeArrowheads="1"/>
          </p:cNvSpPr>
          <p:nvPr>
            <p:ph type="body" sz="half" idx="1"/>
          </p:nvPr>
        </p:nvSpPr>
        <p:spPr/>
        <p:txBody>
          <a:bodyPr/>
          <a:lstStyle/>
          <a:p>
            <a:r>
              <a:rPr lang="en-US" altLang="en-US" sz="3200" dirty="0"/>
              <a:t>Dreams of Nebuchadnezzar</a:t>
            </a:r>
          </a:p>
          <a:p>
            <a:r>
              <a:rPr lang="en-US" altLang="en-US" sz="3200" dirty="0"/>
              <a:t>Delicacies</a:t>
            </a:r>
          </a:p>
          <a:p>
            <a:r>
              <a:rPr lang="en-US" altLang="en-US" sz="3200" dirty="0"/>
              <a:t>Dainties</a:t>
            </a:r>
          </a:p>
          <a:p>
            <a:r>
              <a:rPr lang="en-US" altLang="en-US" sz="3200" dirty="0"/>
              <a:t>Darius</a:t>
            </a:r>
          </a:p>
          <a:p>
            <a:r>
              <a:rPr lang="en-US" altLang="en-US" sz="3200" dirty="0"/>
              <a:t>Den of lions</a:t>
            </a:r>
          </a:p>
        </p:txBody>
      </p:sp>
      <p:sp>
        <p:nvSpPr>
          <p:cNvPr id="12292" name="Rectangle 4">
            <a:extLst>
              <a:ext uri="{FF2B5EF4-FFF2-40B4-BE49-F238E27FC236}">
                <a16:creationId xmlns:a16="http://schemas.microsoft.com/office/drawing/2014/main" id="{59944C7D-4520-4805-A64E-DB5F38363551}"/>
              </a:ext>
            </a:extLst>
          </p:cNvPr>
          <p:cNvSpPr>
            <a:spLocks noGrp="1" noChangeArrowheads="1"/>
          </p:cNvSpPr>
          <p:nvPr>
            <p:ph type="body" sz="half" idx="2"/>
          </p:nvPr>
        </p:nvSpPr>
        <p:spPr/>
        <p:txBody>
          <a:bodyPr/>
          <a:lstStyle/>
          <a:p>
            <a:r>
              <a:rPr lang="en-US" altLang="en-US" sz="3200" dirty="0"/>
              <a:t>Taken captive in 606 B.C.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TotalTime>
  <Words>2373</Words>
  <Application>Microsoft Office PowerPoint</Application>
  <PresentationFormat>Widescreen</PresentationFormat>
  <Paragraphs>202</Paragraphs>
  <Slides>27</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 Narrow</vt:lpstr>
      <vt:lpstr>Algerian</vt:lpstr>
      <vt:lpstr>Tempus Sans ITC</vt:lpstr>
      <vt:lpstr>Calibri Light</vt:lpstr>
      <vt:lpstr>Tahoma</vt:lpstr>
      <vt:lpstr>Arial</vt:lpstr>
      <vt:lpstr>Calibri</vt:lpstr>
      <vt:lpstr>Office Theme</vt:lpstr>
      <vt:lpstr>Captivity  Return  Years of Silence</vt:lpstr>
      <vt:lpstr>PowerPoint Presentation</vt:lpstr>
      <vt:lpstr>PowerPoint Presentation</vt:lpstr>
      <vt:lpstr>Excerpts from the book of Ezekiel Psalm 137; Ezekiel 1:1-3:27 </vt:lpstr>
      <vt:lpstr>PowerPoint Presentation</vt:lpstr>
      <vt:lpstr>Excerpts from the book of Ezekiel Psalm 137; Ezekiel 1:1-3:27 </vt:lpstr>
      <vt:lpstr>Excerpts from the book of Ezekiel Psalm 137; Ezekiel 1:1-3:27 </vt:lpstr>
      <vt:lpstr>Jeremiah (priest)</vt:lpstr>
      <vt:lpstr>Daniel</vt:lpstr>
      <vt:lpstr>Ezekiel (priest)</vt:lpstr>
      <vt:lpstr>Excerpts from the book of Ezekiel Psalm 137; Ezekiel 1:1-3:27 </vt:lpstr>
      <vt:lpstr>PowerPoint Presentation</vt:lpstr>
      <vt:lpstr>Excerpts from the book of Ezekiel (Psalm 137; Ezekiel 1:1-3:27) </vt:lpstr>
      <vt:lpstr>Excerpts from the book of Ezekiel Psalm 137; Ezekiel 1:1-3:27 </vt:lpstr>
      <vt:lpstr>The Throne Scenes of Ezekiel 1 &amp; Revelation 4</vt:lpstr>
      <vt:lpstr>Four Living Creatures Ezekiel 1 &amp; Revelation 4</vt:lpstr>
      <vt:lpstr>PowerPoint Presentation</vt:lpstr>
      <vt:lpstr>PowerPoint Presentation</vt:lpstr>
      <vt:lpstr>Excerpts from the book of Ezekiel Psalm 137; Ezekiel 1:1-3:27 </vt:lpstr>
      <vt:lpstr>Ezekiel      Lesson 2: Ezekiel 1:1-28</vt:lpstr>
      <vt:lpstr>PowerPoint Presentation</vt:lpstr>
      <vt:lpstr>Excerpts from the book of Ezekiel Psalm 137; Ezekiel 1:1-3:27 </vt:lpstr>
      <vt:lpstr>Excerpts from the book of Ezekiel Psalm 137; Ezekiel 1:1-3:27 </vt:lpstr>
      <vt:lpstr>Excerpts from the book of Ezekiel Psalm 137; Ezekiel 1:1-3:27 </vt:lpstr>
      <vt:lpstr>PowerPoint Presentation</vt:lpstr>
      <vt:lpstr>Excerpts from the book of Ezekiel Psalm 137; Ezekiel 1:1-3:27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Captivity  Return  Years of Silence</dc:title>
  <dc:creator>Eastside Enlightener</dc:creator>
  <cp:lastModifiedBy>Steve Klein</cp:lastModifiedBy>
  <cp:revision>10</cp:revision>
  <cp:lastPrinted>2024-08-16T18:13:08Z</cp:lastPrinted>
  <dcterms:created xsi:type="dcterms:W3CDTF">2019-06-17T19:01:30Z</dcterms:created>
  <dcterms:modified xsi:type="dcterms:W3CDTF">2024-08-16T19:46:00Z</dcterms:modified>
</cp:coreProperties>
</file>